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23"/>
  </p:notesMasterIdLst>
  <p:sldIdLst>
    <p:sldId id="256" r:id="rId2"/>
    <p:sldId id="257" r:id="rId3"/>
    <p:sldId id="258" r:id="rId4"/>
    <p:sldId id="260" r:id="rId5"/>
    <p:sldId id="259" r:id="rId6"/>
    <p:sldId id="266" r:id="rId7"/>
    <p:sldId id="267" r:id="rId8"/>
    <p:sldId id="268" r:id="rId9"/>
    <p:sldId id="269" r:id="rId10"/>
    <p:sldId id="261" r:id="rId11"/>
    <p:sldId id="262" r:id="rId12"/>
    <p:sldId id="270" r:id="rId13"/>
    <p:sldId id="272" r:id="rId14"/>
    <p:sldId id="273" r:id="rId15"/>
    <p:sldId id="274" r:id="rId16"/>
    <p:sldId id="275" r:id="rId17"/>
    <p:sldId id="276" r:id="rId18"/>
    <p:sldId id="277" r:id="rId19"/>
    <p:sldId id="263" r:id="rId20"/>
    <p:sldId id="264"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5807"/>
    <a:srgbClr val="EB6105"/>
    <a:srgbClr val="E25B02"/>
    <a:srgbClr val="E2E7EA"/>
    <a:srgbClr val="E86008"/>
    <a:srgbClr val="DC780D"/>
    <a:srgbClr val="FF6909"/>
    <a:srgbClr val="EFF3F5"/>
    <a:srgbClr val="F4F4F4"/>
    <a:srgbClr val="F4F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6553"/>
  </p:normalViewPr>
  <p:slideViewPr>
    <p:cSldViewPr snapToGrid="0">
      <p:cViewPr varScale="1">
        <p:scale>
          <a:sx n="96" d="100"/>
          <a:sy n="96" d="100"/>
        </p:scale>
        <p:origin x="11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0F2991-4DEC-C94A-BFC1-E04D464A18F2}" type="doc">
      <dgm:prSet loTypeId="urn:microsoft.com/office/officeart/2005/8/layout/radial6" loCatId="" qsTypeId="urn:microsoft.com/office/officeart/2005/8/quickstyle/simple1" qsCatId="simple" csTypeId="urn:microsoft.com/office/officeart/2005/8/colors/accent2_2" csCatId="accent2" phldr="1"/>
      <dgm:spPr/>
      <dgm:t>
        <a:bodyPr/>
        <a:lstStyle/>
        <a:p>
          <a:endParaRPr lang="en-GB"/>
        </a:p>
      </dgm:t>
    </dgm:pt>
    <dgm:pt modelId="{6FEBCFD9-1CA4-114A-875D-E9E3C4B53F50}">
      <dgm:prSet phldrT="[Text]"/>
      <dgm:spPr>
        <a:solidFill>
          <a:srgbClr val="E25B02"/>
        </a:solidFill>
      </dgm:spPr>
      <dgm:t>
        <a:bodyPr/>
        <a:lstStyle/>
        <a:p>
          <a:r>
            <a:rPr lang="en-GB" b="1" dirty="0">
              <a:solidFill>
                <a:schemeClr val="tx1"/>
              </a:solidFill>
            </a:rPr>
            <a:t>Lambda Features</a:t>
          </a:r>
        </a:p>
      </dgm:t>
    </dgm:pt>
    <dgm:pt modelId="{07536820-E395-E549-8212-C6730FC567E7}" type="parTrans" cxnId="{07208639-FD78-FF4F-9E26-DEEA8950C594}">
      <dgm:prSet/>
      <dgm:spPr/>
      <dgm:t>
        <a:bodyPr/>
        <a:lstStyle/>
        <a:p>
          <a:endParaRPr lang="en-GB"/>
        </a:p>
      </dgm:t>
    </dgm:pt>
    <dgm:pt modelId="{A2CF5F6B-31D2-F64F-8D00-C52E6E942E06}" type="sibTrans" cxnId="{07208639-FD78-FF4F-9E26-DEEA8950C594}">
      <dgm:prSet/>
      <dgm:spPr/>
      <dgm:t>
        <a:bodyPr/>
        <a:lstStyle/>
        <a:p>
          <a:endParaRPr lang="en-GB"/>
        </a:p>
      </dgm:t>
    </dgm:pt>
    <dgm:pt modelId="{9BAA95E6-4A22-E541-8D71-6D9026628878}">
      <dgm:prSet phldrT="[Text]"/>
      <dgm:spPr>
        <a:solidFill>
          <a:srgbClr val="E25B02"/>
        </a:solidFill>
      </dgm:spPr>
      <dgm:t>
        <a:bodyPr/>
        <a:lstStyle/>
        <a:p>
          <a:r>
            <a:rPr lang="en-IN" dirty="0"/>
            <a:t>Concurrency and scaling controls</a:t>
          </a:r>
          <a:endParaRPr lang="en-GB" dirty="0"/>
        </a:p>
      </dgm:t>
    </dgm:pt>
    <dgm:pt modelId="{BE222DD0-C39E-B542-ABB1-8B5B87DB39DE}" type="parTrans" cxnId="{E23766D9-C092-784B-9557-F20F78482B2F}">
      <dgm:prSet/>
      <dgm:spPr/>
      <dgm:t>
        <a:bodyPr/>
        <a:lstStyle/>
        <a:p>
          <a:endParaRPr lang="en-GB"/>
        </a:p>
      </dgm:t>
    </dgm:pt>
    <dgm:pt modelId="{0EBA324A-B8BD-7849-AC98-BF24A51B6EDD}" type="sibTrans" cxnId="{E23766D9-C092-784B-9557-F20F78482B2F}">
      <dgm:prSet/>
      <dgm:spPr>
        <a:solidFill>
          <a:srgbClr val="E25B02"/>
        </a:solidFill>
      </dgm:spPr>
      <dgm:t>
        <a:bodyPr/>
        <a:lstStyle/>
        <a:p>
          <a:endParaRPr lang="en-GB"/>
        </a:p>
      </dgm:t>
    </dgm:pt>
    <dgm:pt modelId="{10436290-E4DC-2146-82D5-AD0AD65F7929}">
      <dgm:prSet phldrT="[Text]"/>
      <dgm:spPr>
        <a:solidFill>
          <a:srgbClr val="E25B02"/>
        </a:solidFill>
      </dgm:spPr>
      <dgm:t>
        <a:bodyPr/>
        <a:lstStyle/>
        <a:p>
          <a:r>
            <a:rPr lang="en-IN" dirty="0"/>
            <a:t>Functions defined as container images</a:t>
          </a:r>
          <a:endParaRPr lang="en-GB" dirty="0"/>
        </a:p>
      </dgm:t>
    </dgm:pt>
    <dgm:pt modelId="{723D79ED-E46F-F148-B193-8D2CDF5674B1}" type="parTrans" cxnId="{1DF519C7-054A-5E42-821E-3264166724FD}">
      <dgm:prSet/>
      <dgm:spPr/>
      <dgm:t>
        <a:bodyPr/>
        <a:lstStyle/>
        <a:p>
          <a:endParaRPr lang="en-GB"/>
        </a:p>
      </dgm:t>
    </dgm:pt>
    <dgm:pt modelId="{018F9884-CE11-6F4E-85D7-550EC4C46FE7}" type="sibTrans" cxnId="{1DF519C7-054A-5E42-821E-3264166724FD}">
      <dgm:prSet/>
      <dgm:spPr>
        <a:solidFill>
          <a:srgbClr val="E25B02"/>
        </a:solidFill>
      </dgm:spPr>
      <dgm:t>
        <a:bodyPr/>
        <a:lstStyle/>
        <a:p>
          <a:endParaRPr lang="en-GB"/>
        </a:p>
      </dgm:t>
    </dgm:pt>
    <dgm:pt modelId="{CEA1B49D-D9A2-4941-9A47-683956A20D81}">
      <dgm:prSet phldrT="[Text]"/>
      <dgm:spPr>
        <a:solidFill>
          <a:srgbClr val="E25B02"/>
        </a:solidFill>
      </dgm:spPr>
      <dgm:t>
        <a:bodyPr/>
        <a:lstStyle/>
        <a:p>
          <a:r>
            <a:rPr lang="en-IN" dirty="0"/>
            <a:t>Code signing</a:t>
          </a:r>
          <a:endParaRPr lang="en-GB" dirty="0"/>
        </a:p>
      </dgm:t>
    </dgm:pt>
    <dgm:pt modelId="{2CAF6306-C3F5-374C-8F23-56E73B45BBE9}" type="parTrans" cxnId="{F8364500-6D94-A64F-B037-1F832B4E4281}">
      <dgm:prSet/>
      <dgm:spPr/>
      <dgm:t>
        <a:bodyPr/>
        <a:lstStyle/>
        <a:p>
          <a:endParaRPr lang="en-GB"/>
        </a:p>
      </dgm:t>
    </dgm:pt>
    <dgm:pt modelId="{DCA245EC-52FE-8B43-9728-395CBA09C6AB}" type="sibTrans" cxnId="{F8364500-6D94-A64F-B037-1F832B4E4281}">
      <dgm:prSet/>
      <dgm:spPr>
        <a:solidFill>
          <a:srgbClr val="E25B02"/>
        </a:solidFill>
      </dgm:spPr>
      <dgm:t>
        <a:bodyPr/>
        <a:lstStyle/>
        <a:p>
          <a:endParaRPr lang="en-GB"/>
        </a:p>
      </dgm:t>
    </dgm:pt>
    <dgm:pt modelId="{12841084-DAE9-6344-868C-A96019BB4D56}">
      <dgm:prSet/>
      <dgm:spPr>
        <a:solidFill>
          <a:srgbClr val="E25B02"/>
        </a:solidFill>
      </dgm:spPr>
      <dgm:t>
        <a:bodyPr/>
        <a:lstStyle/>
        <a:p>
          <a:r>
            <a:rPr lang="en-IN" dirty="0"/>
            <a:t>Function blueprints</a:t>
          </a:r>
          <a:endParaRPr lang="en-GB" dirty="0"/>
        </a:p>
      </dgm:t>
    </dgm:pt>
    <dgm:pt modelId="{C7DECA1D-05F9-DF4B-A59E-3AFEFBC4026E}" type="parTrans" cxnId="{789400AB-9A3B-AB49-A9A8-53CBD022DAA7}">
      <dgm:prSet/>
      <dgm:spPr/>
      <dgm:t>
        <a:bodyPr/>
        <a:lstStyle/>
        <a:p>
          <a:endParaRPr lang="en-GB"/>
        </a:p>
      </dgm:t>
    </dgm:pt>
    <dgm:pt modelId="{588DA947-F60E-8648-BB50-B6AB7BCF213D}" type="sibTrans" cxnId="{789400AB-9A3B-AB49-A9A8-53CBD022DAA7}">
      <dgm:prSet/>
      <dgm:spPr>
        <a:solidFill>
          <a:srgbClr val="E25B02"/>
        </a:solidFill>
      </dgm:spPr>
      <dgm:t>
        <a:bodyPr/>
        <a:lstStyle/>
        <a:p>
          <a:endParaRPr lang="en-GB"/>
        </a:p>
      </dgm:t>
    </dgm:pt>
    <dgm:pt modelId="{11FED874-EA76-5049-8100-FD1353E7B1A0}" type="pres">
      <dgm:prSet presAssocID="{470F2991-4DEC-C94A-BFC1-E04D464A18F2}" presName="Name0" presStyleCnt="0">
        <dgm:presLayoutVars>
          <dgm:chMax val="1"/>
          <dgm:dir/>
          <dgm:animLvl val="ctr"/>
          <dgm:resizeHandles val="exact"/>
        </dgm:presLayoutVars>
      </dgm:prSet>
      <dgm:spPr/>
    </dgm:pt>
    <dgm:pt modelId="{11CBE8E6-0482-C949-B50A-6D45C134A80B}" type="pres">
      <dgm:prSet presAssocID="{6FEBCFD9-1CA4-114A-875D-E9E3C4B53F50}" presName="centerShape" presStyleLbl="node0" presStyleIdx="0" presStyleCnt="1"/>
      <dgm:spPr/>
    </dgm:pt>
    <dgm:pt modelId="{C7C10965-233F-C04E-834C-2A9A4C603C0A}" type="pres">
      <dgm:prSet presAssocID="{9BAA95E6-4A22-E541-8D71-6D9026628878}" presName="node" presStyleLbl="node1" presStyleIdx="0" presStyleCnt="4" custScaleX="114133" custScaleY="113861">
        <dgm:presLayoutVars>
          <dgm:bulletEnabled val="1"/>
        </dgm:presLayoutVars>
      </dgm:prSet>
      <dgm:spPr/>
    </dgm:pt>
    <dgm:pt modelId="{A04EC4C3-2775-064C-8A3C-68024960B886}" type="pres">
      <dgm:prSet presAssocID="{9BAA95E6-4A22-E541-8D71-6D9026628878}" presName="dummy" presStyleCnt="0"/>
      <dgm:spPr/>
    </dgm:pt>
    <dgm:pt modelId="{ADF3A6CB-B1F9-1C46-BFE0-5620BFA864B5}" type="pres">
      <dgm:prSet presAssocID="{0EBA324A-B8BD-7849-AC98-BF24A51B6EDD}" presName="sibTrans" presStyleLbl="sibTrans2D1" presStyleIdx="0" presStyleCnt="4"/>
      <dgm:spPr/>
    </dgm:pt>
    <dgm:pt modelId="{8DE8B767-0E48-4445-AE9D-C59CE7ADB1DD}" type="pres">
      <dgm:prSet presAssocID="{10436290-E4DC-2146-82D5-AD0AD65F7929}" presName="node" presStyleLbl="node1" presStyleIdx="1" presStyleCnt="4" custScaleX="115105" custScaleY="114384">
        <dgm:presLayoutVars>
          <dgm:bulletEnabled val="1"/>
        </dgm:presLayoutVars>
      </dgm:prSet>
      <dgm:spPr/>
    </dgm:pt>
    <dgm:pt modelId="{83E90A70-F774-E841-862C-84C1C392FE2B}" type="pres">
      <dgm:prSet presAssocID="{10436290-E4DC-2146-82D5-AD0AD65F7929}" presName="dummy" presStyleCnt="0"/>
      <dgm:spPr/>
    </dgm:pt>
    <dgm:pt modelId="{4038DDCF-F72D-6C49-8A65-A0B9DC03AD69}" type="pres">
      <dgm:prSet presAssocID="{018F9884-CE11-6F4E-85D7-550EC4C46FE7}" presName="sibTrans" presStyleLbl="sibTrans2D1" presStyleIdx="1" presStyleCnt="4"/>
      <dgm:spPr/>
    </dgm:pt>
    <dgm:pt modelId="{014942A9-8D55-2840-A7EF-B0EDC3BEC5FC}" type="pres">
      <dgm:prSet presAssocID="{CEA1B49D-D9A2-4941-9A47-683956A20D81}" presName="node" presStyleLbl="node1" presStyleIdx="2" presStyleCnt="4" custScaleX="116200" custScaleY="118739">
        <dgm:presLayoutVars>
          <dgm:bulletEnabled val="1"/>
        </dgm:presLayoutVars>
      </dgm:prSet>
      <dgm:spPr/>
    </dgm:pt>
    <dgm:pt modelId="{A0252439-FABB-4D45-8A8A-84D69EC4B10F}" type="pres">
      <dgm:prSet presAssocID="{CEA1B49D-D9A2-4941-9A47-683956A20D81}" presName="dummy" presStyleCnt="0"/>
      <dgm:spPr/>
    </dgm:pt>
    <dgm:pt modelId="{51381B12-D391-B546-B2C5-F164EA80A3DD}" type="pres">
      <dgm:prSet presAssocID="{DCA245EC-52FE-8B43-9728-395CBA09C6AB}" presName="sibTrans" presStyleLbl="sibTrans2D1" presStyleIdx="2" presStyleCnt="4"/>
      <dgm:spPr/>
    </dgm:pt>
    <dgm:pt modelId="{90FDDAA7-976A-5B41-8099-14776EA148F4}" type="pres">
      <dgm:prSet presAssocID="{12841084-DAE9-6344-868C-A96019BB4D56}" presName="node" presStyleLbl="node1" presStyleIdx="3" presStyleCnt="4" custScaleX="114249" custScaleY="116520">
        <dgm:presLayoutVars>
          <dgm:bulletEnabled val="1"/>
        </dgm:presLayoutVars>
      </dgm:prSet>
      <dgm:spPr/>
    </dgm:pt>
    <dgm:pt modelId="{39060ADE-78A6-0747-9221-3A3E6D193F35}" type="pres">
      <dgm:prSet presAssocID="{12841084-DAE9-6344-868C-A96019BB4D56}" presName="dummy" presStyleCnt="0"/>
      <dgm:spPr/>
    </dgm:pt>
    <dgm:pt modelId="{CCA3248B-0328-E640-A273-43FFE02E6FCE}" type="pres">
      <dgm:prSet presAssocID="{588DA947-F60E-8648-BB50-B6AB7BCF213D}" presName="sibTrans" presStyleLbl="sibTrans2D1" presStyleIdx="3" presStyleCnt="4"/>
      <dgm:spPr/>
    </dgm:pt>
  </dgm:ptLst>
  <dgm:cxnLst>
    <dgm:cxn modelId="{F8364500-6D94-A64F-B037-1F832B4E4281}" srcId="{6FEBCFD9-1CA4-114A-875D-E9E3C4B53F50}" destId="{CEA1B49D-D9A2-4941-9A47-683956A20D81}" srcOrd="2" destOrd="0" parTransId="{2CAF6306-C3F5-374C-8F23-56E73B45BBE9}" sibTransId="{DCA245EC-52FE-8B43-9728-395CBA09C6AB}"/>
    <dgm:cxn modelId="{D1CC060C-A5FA-CB4B-A9E1-F801171DCB41}" type="presOf" srcId="{DCA245EC-52FE-8B43-9728-395CBA09C6AB}" destId="{51381B12-D391-B546-B2C5-F164EA80A3DD}" srcOrd="0" destOrd="0" presId="urn:microsoft.com/office/officeart/2005/8/layout/radial6"/>
    <dgm:cxn modelId="{9BA44926-1424-5044-9334-4B270CF3CD9E}" type="presOf" srcId="{470F2991-4DEC-C94A-BFC1-E04D464A18F2}" destId="{11FED874-EA76-5049-8100-FD1353E7B1A0}" srcOrd="0" destOrd="0" presId="urn:microsoft.com/office/officeart/2005/8/layout/radial6"/>
    <dgm:cxn modelId="{07208639-FD78-FF4F-9E26-DEEA8950C594}" srcId="{470F2991-4DEC-C94A-BFC1-E04D464A18F2}" destId="{6FEBCFD9-1CA4-114A-875D-E9E3C4B53F50}" srcOrd="0" destOrd="0" parTransId="{07536820-E395-E549-8212-C6730FC567E7}" sibTransId="{A2CF5F6B-31D2-F64F-8D00-C52E6E942E06}"/>
    <dgm:cxn modelId="{7487A848-6133-C744-97DC-E7285247EB58}" type="presOf" srcId="{018F9884-CE11-6F4E-85D7-550EC4C46FE7}" destId="{4038DDCF-F72D-6C49-8A65-A0B9DC03AD69}" srcOrd="0" destOrd="0" presId="urn:microsoft.com/office/officeart/2005/8/layout/radial6"/>
    <dgm:cxn modelId="{0B331550-FD88-C142-A33E-5059F78AA55C}" type="presOf" srcId="{588DA947-F60E-8648-BB50-B6AB7BCF213D}" destId="{CCA3248B-0328-E640-A273-43FFE02E6FCE}" srcOrd="0" destOrd="0" presId="urn:microsoft.com/office/officeart/2005/8/layout/radial6"/>
    <dgm:cxn modelId="{283B2651-C1B9-E54D-8384-93C0C6286B30}" type="presOf" srcId="{10436290-E4DC-2146-82D5-AD0AD65F7929}" destId="{8DE8B767-0E48-4445-AE9D-C59CE7ADB1DD}" srcOrd="0" destOrd="0" presId="urn:microsoft.com/office/officeart/2005/8/layout/radial6"/>
    <dgm:cxn modelId="{511A9167-D160-3D46-96AB-0610120B2D07}" type="presOf" srcId="{12841084-DAE9-6344-868C-A96019BB4D56}" destId="{90FDDAA7-976A-5B41-8099-14776EA148F4}" srcOrd="0" destOrd="0" presId="urn:microsoft.com/office/officeart/2005/8/layout/radial6"/>
    <dgm:cxn modelId="{31F8FE74-4B56-1145-A01F-10FEB6ADB85A}" type="presOf" srcId="{0EBA324A-B8BD-7849-AC98-BF24A51B6EDD}" destId="{ADF3A6CB-B1F9-1C46-BFE0-5620BFA864B5}" srcOrd="0" destOrd="0" presId="urn:microsoft.com/office/officeart/2005/8/layout/radial6"/>
    <dgm:cxn modelId="{73A0D18B-34B5-7243-8920-C8A746424ED2}" type="presOf" srcId="{CEA1B49D-D9A2-4941-9A47-683956A20D81}" destId="{014942A9-8D55-2840-A7EF-B0EDC3BEC5FC}" srcOrd="0" destOrd="0" presId="urn:microsoft.com/office/officeart/2005/8/layout/radial6"/>
    <dgm:cxn modelId="{789400AB-9A3B-AB49-A9A8-53CBD022DAA7}" srcId="{6FEBCFD9-1CA4-114A-875D-E9E3C4B53F50}" destId="{12841084-DAE9-6344-868C-A96019BB4D56}" srcOrd="3" destOrd="0" parTransId="{C7DECA1D-05F9-DF4B-A59E-3AFEFBC4026E}" sibTransId="{588DA947-F60E-8648-BB50-B6AB7BCF213D}"/>
    <dgm:cxn modelId="{CE118EB4-D30F-5F43-BDAE-C5D0660AE38A}" type="presOf" srcId="{6FEBCFD9-1CA4-114A-875D-E9E3C4B53F50}" destId="{11CBE8E6-0482-C949-B50A-6D45C134A80B}" srcOrd="0" destOrd="0" presId="urn:microsoft.com/office/officeart/2005/8/layout/radial6"/>
    <dgm:cxn modelId="{1DF519C7-054A-5E42-821E-3264166724FD}" srcId="{6FEBCFD9-1CA4-114A-875D-E9E3C4B53F50}" destId="{10436290-E4DC-2146-82D5-AD0AD65F7929}" srcOrd="1" destOrd="0" parTransId="{723D79ED-E46F-F148-B193-8D2CDF5674B1}" sibTransId="{018F9884-CE11-6F4E-85D7-550EC4C46FE7}"/>
    <dgm:cxn modelId="{E23766D9-C092-784B-9557-F20F78482B2F}" srcId="{6FEBCFD9-1CA4-114A-875D-E9E3C4B53F50}" destId="{9BAA95E6-4A22-E541-8D71-6D9026628878}" srcOrd="0" destOrd="0" parTransId="{BE222DD0-C39E-B542-ABB1-8B5B87DB39DE}" sibTransId="{0EBA324A-B8BD-7849-AC98-BF24A51B6EDD}"/>
    <dgm:cxn modelId="{998DC9DC-7D20-4447-84A6-055EACA4490E}" type="presOf" srcId="{9BAA95E6-4A22-E541-8D71-6D9026628878}" destId="{C7C10965-233F-C04E-834C-2A9A4C603C0A}" srcOrd="0" destOrd="0" presId="urn:microsoft.com/office/officeart/2005/8/layout/radial6"/>
    <dgm:cxn modelId="{DDFECB93-DBD8-2E4A-BE15-B576AC235DD3}" type="presParOf" srcId="{11FED874-EA76-5049-8100-FD1353E7B1A0}" destId="{11CBE8E6-0482-C949-B50A-6D45C134A80B}" srcOrd="0" destOrd="0" presId="urn:microsoft.com/office/officeart/2005/8/layout/radial6"/>
    <dgm:cxn modelId="{B98B26F6-88D4-4A44-91B8-27A55D09BC08}" type="presParOf" srcId="{11FED874-EA76-5049-8100-FD1353E7B1A0}" destId="{C7C10965-233F-C04E-834C-2A9A4C603C0A}" srcOrd="1" destOrd="0" presId="urn:microsoft.com/office/officeart/2005/8/layout/radial6"/>
    <dgm:cxn modelId="{E11D8E8F-C9C8-4343-BEE0-606E4C885614}" type="presParOf" srcId="{11FED874-EA76-5049-8100-FD1353E7B1A0}" destId="{A04EC4C3-2775-064C-8A3C-68024960B886}" srcOrd="2" destOrd="0" presId="urn:microsoft.com/office/officeart/2005/8/layout/radial6"/>
    <dgm:cxn modelId="{4C5A2472-295C-E047-B8E8-788E0E2847A0}" type="presParOf" srcId="{11FED874-EA76-5049-8100-FD1353E7B1A0}" destId="{ADF3A6CB-B1F9-1C46-BFE0-5620BFA864B5}" srcOrd="3" destOrd="0" presId="urn:microsoft.com/office/officeart/2005/8/layout/radial6"/>
    <dgm:cxn modelId="{6077F2CD-7E1A-4440-AA4D-5008F3E80B5F}" type="presParOf" srcId="{11FED874-EA76-5049-8100-FD1353E7B1A0}" destId="{8DE8B767-0E48-4445-AE9D-C59CE7ADB1DD}" srcOrd="4" destOrd="0" presId="urn:microsoft.com/office/officeart/2005/8/layout/radial6"/>
    <dgm:cxn modelId="{79D821FF-6C2D-4347-BA4D-C30FB4B26980}" type="presParOf" srcId="{11FED874-EA76-5049-8100-FD1353E7B1A0}" destId="{83E90A70-F774-E841-862C-84C1C392FE2B}" srcOrd="5" destOrd="0" presId="urn:microsoft.com/office/officeart/2005/8/layout/radial6"/>
    <dgm:cxn modelId="{F908D0EB-460F-854B-BAE7-1BC8D876BF1D}" type="presParOf" srcId="{11FED874-EA76-5049-8100-FD1353E7B1A0}" destId="{4038DDCF-F72D-6C49-8A65-A0B9DC03AD69}" srcOrd="6" destOrd="0" presId="urn:microsoft.com/office/officeart/2005/8/layout/radial6"/>
    <dgm:cxn modelId="{F8D8625B-5E0F-6241-8588-FB858E1E6294}" type="presParOf" srcId="{11FED874-EA76-5049-8100-FD1353E7B1A0}" destId="{014942A9-8D55-2840-A7EF-B0EDC3BEC5FC}" srcOrd="7" destOrd="0" presId="urn:microsoft.com/office/officeart/2005/8/layout/radial6"/>
    <dgm:cxn modelId="{4004894D-06F2-4A4F-A1EC-5C173F787420}" type="presParOf" srcId="{11FED874-EA76-5049-8100-FD1353E7B1A0}" destId="{A0252439-FABB-4D45-8A8A-84D69EC4B10F}" srcOrd="8" destOrd="0" presId="urn:microsoft.com/office/officeart/2005/8/layout/radial6"/>
    <dgm:cxn modelId="{68B3CB38-091C-D046-9924-59640A1733B9}" type="presParOf" srcId="{11FED874-EA76-5049-8100-FD1353E7B1A0}" destId="{51381B12-D391-B546-B2C5-F164EA80A3DD}" srcOrd="9" destOrd="0" presId="urn:microsoft.com/office/officeart/2005/8/layout/radial6"/>
    <dgm:cxn modelId="{EB51F800-2D2E-A449-B4BB-F5F797CFAB7B}" type="presParOf" srcId="{11FED874-EA76-5049-8100-FD1353E7B1A0}" destId="{90FDDAA7-976A-5B41-8099-14776EA148F4}" srcOrd="10" destOrd="0" presId="urn:microsoft.com/office/officeart/2005/8/layout/radial6"/>
    <dgm:cxn modelId="{ECF04DE0-7B44-0544-9DCA-39729FBB68EF}" type="presParOf" srcId="{11FED874-EA76-5049-8100-FD1353E7B1A0}" destId="{39060ADE-78A6-0747-9221-3A3E6D193F35}" srcOrd="11" destOrd="0" presId="urn:microsoft.com/office/officeart/2005/8/layout/radial6"/>
    <dgm:cxn modelId="{40435A9C-0829-C94E-8686-7E4639CAD65F}" type="presParOf" srcId="{11FED874-EA76-5049-8100-FD1353E7B1A0}" destId="{CCA3248B-0328-E640-A273-43FFE02E6FCE}" srcOrd="12"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3248B-0328-E640-A273-43FFE02E6FCE}">
      <dsp:nvSpPr>
        <dsp:cNvPr id="0" name=""/>
        <dsp:cNvSpPr/>
      </dsp:nvSpPr>
      <dsp:spPr>
        <a:xfrm>
          <a:off x="3157906" y="716347"/>
          <a:ext cx="4891535" cy="4891535"/>
        </a:xfrm>
        <a:prstGeom prst="blockArc">
          <a:avLst>
            <a:gd name="adj1" fmla="val 10800000"/>
            <a:gd name="adj2" fmla="val 16200000"/>
            <a:gd name="adj3" fmla="val 4643"/>
          </a:avLst>
        </a:prstGeom>
        <a:solidFill>
          <a:srgbClr val="E25B02"/>
        </a:solidFill>
        <a:ln>
          <a:noFill/>
        </a:ln>
        <a:effectLst/>
      </dsp:spPr>
      <dsp:style>
        <a:lnRef idx="0">
          <a:scrgbClr r="0" g="0" b="0"/>
        </a:lnRef>
        <a:fillRef idx="1">
          <a:scrgbClr r="0" g="0" b="0"/>
        </a:fillRef>
        <a:effectRef idx="0">
          <a:scrgbClr r="0" g="0" b="0"/>
        </a:effectRef>
        <a:fontRef idx="minor">
          <a:schemeClr val="lt1"/>
        </a:fontRef>
      </dsp:style>
    </dsp:sp>
    <dsp:sp modelId="{51381B12-D391-B546-B2C5-F164EA80A3DD}">
      <dsp:nvSpPr>
        <dsp:cNvPr id="0" name=""/>
        <dsp:cNvSpPr/>
      </dsp:nvSpPr>
      <dsp:spPr>
        <a:xfrm>
          <a:off x="3157906" y="716347"/>
          <a:ext cx="4891535" cy="4891535"/>
        </a:xfrm>
        <a:prstGeom prst="blockArc">
          <a:avLst>
            <a:gd name="adj1" fmla="val 5400000"/>
            <a:gd name="adj2" fmla="val 10800000"/>
            <a:gd name="adj3" fmla="val 4643"/>
          </a:avLst>
        </a:prstGeom>
        <a:solidFill>
          <a:srgbClr val="E25B02"/>
        </a:solidFill>
        <a:ln>
          <a:noFill/>
        </a:ln>
        <a:effectLst/>
      </dsp:spPr>
      <dsp:style>
        <a:lnRef idx="0">
          <a:scrgbClr r="0" g="0" b="0"/>
        </a:lnRef>
        <a:fillRef idx="1">
          <a:scrgbClr r="0" g="0" b="0"/>
        </a:fillRef>
        <a:effectRef idx="0">
          <a:scrgbClr r="0" g="0" b="0"/>
        </a:effectRef>
        <a:fontRef idx="minor">
          <a:schemeClr val="lt1"/>
        </a:fontRef>
      </dsp:style>
    </dsp:sp>
    <dsp:sp modelId="{4038DDCF-F72D-6C49-8A65-A0B9DC03AD69}">
      <dsp:nvSpPr>
        <dsp:cNvPr id="0" name=""/>
        <dsp:cNvSpPr/>
      </dsp:nvSpPr>
      <dsp:spPr>
        <a:xfrm>
          <a:off x="3157906" y="716347"/>
          <a:ext cx="4891535" cy="4891535"/>
        </a:xfrm>
        <a:prstGeom prst="blockArc">
          <a:avLst>
            <a:gd name="adj1" fmla="val 0"/>
            <a:gd name="adj2" fmla="val 5400000"/>
            <a:gd name="adj3" fmla="val 4643"/>
          </a:avLst>
        </a:prstGeom>
        <a:solidFill>
          <a:srgbClr val="E25B02"/>
        </a:solidFill>
        <a:ln>
          <a:noFill/>
        </a:ln>
        <a:effectLst/>
      </dsp:spPr>
      <dsp:style>
        <a:lnRef idx="0">
          <a:scrgbClr r="0" g="0" b="0"/>
        </a:lnRef>
        <a:fillRef idx="1">
          <a:scrgbClr r="0" g="0" b="0"/>
        </a:fillRef>
        <a:effectRef idx="0">
          <a:scrgbClr r="0" g="0" b="0"/>
        </a:effectRef>
        <a:fontRef idx="minor">
          <a:schemeClr val="lt1"/>
        </a:fontRef>
      </dsp:style>
    </dsp:sp>
    <dsp:sp modelId="{ADF3A6CB-B1F9-1C46-BFE0-5620BFA864B5}">
      <dsp:nvSpPr>
        <dsp:cNvPr id="0" name=""/>
        <dsp:cNvSpPr/>
      </dsp:nvSpPr>
      <dsp:spPr>
        <a:xfrm>
          <a:off x="3157906" y="716347"/>
          <a:ext cx="4891535" cy="4891535"/>
        </a:xfrm>
        <a:prstGeom prst="blockArc">
          <a:avLst>
            <a:gd name="adj1" fmla="val 16200000"/>
            <a:gd name="adj2" fmla="val 0"/>
            <a:gd name="adj3" fmla="val 4643"/>
          </a:avLst>
        </a:prstGeom>
        <a:solidFill>
          <a:srgbClr val="E25B02"/>
        </a:solidFill>
        <a:ln>
          <a:noFill/>
        </a:ln>
        <a:effectLst/>
      </dsp:spPr>
      <dsp:style>
        <a:lnRef idx="0">
          <a:scrgbClr r="0" g="0" b="0"/>
        </a:lnRef>
        <a:fillRef idx="1">
          <a:scrgbClr r="0" g="0" b="0"/>
        </a:fillRef>
        <a:effectRef idx="0">
          <a:scrgbClr r="0" g="0" b="0"/>
        </a:effectRef>
        <a:fontRef idx="minor">
          <a:schemeClr val="lt1"/>
        </a:fontRef>
      </dsp:style>
    </dsp:sp>
    <dsp:sp modelId="{11CBE8E6-0482-C949-B50A-6D45C134A80B}">
      <dsp:nvSpPr>
        <dsp:cNvPr id="0" name=""/>
        <dsp:cNvSpPr/>
      </dsp:nvSpPr>
      <dsp:spPr>
        <a:xfrm>
          <a:off x="4477062" y="2035503"/>
          <a:ext cx="2253223" cy="2253223"/>
        </a:xfrm>
        <a:prstGeom prst="ellipse">
          <a:avLst/>
        </a:prstGeom>
        <a:solidFill>
          <a:srgbClr val="E25B0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GB" sz="3300" b="1" kern="1200" dirty="0">
              <a:solidFill>
                <a:schemeClr val="tx1"/>
              </a:solidFill>
            </a:rPr>
            <a:t>Lambda Features</a:t>
          </a:r>
        </a:p>
      </dsp:txBody>
      <dsp:txXfrm>
        <a:off x="4807039" y="2365480"/>
        <a:ext cx="1593269" cy="1593269"/>
      </dsp:txXfrm>
    </dsp:sp>
    <dsp:sp modelId="{C7C10965-233F-C04E-834C-2A9A4C603C0A}">
      <dsp:nvSpPr>
        <dsp:cNvPr id="0" name=""/>
        <dsp:cNvSpPr/>
      </dsp:nvSpPr>
      <dsp:spPr>
        <a:xfrm>
          <a:off x="4703589" y="-124811"/>
          <a:ext cx="1800170" cy="1795880"/>
        </a:xfrm>
        <a:prstGeom prst="ellipse">
          <a:avLst/>
        </a:prstGeom>
        <a:solidFill>
          <a:srgbClr val="E25B0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Concurrency and scaling controls</a:t>
          </a:r>
          <a:endParaRPr lang="en-GB" sz="1800" kern="1200" dirty="0"/>
        </a:p>
      </dsp:txBody>
      <dsp:txXfrm>
        <a:off x="4967218" y="138190"/>
        <a:ext cx="1272912" cy="1269878"/>
      </dsp:txXfrm>
    </dsp:sp>
    <dsp:sp modelId="{8DE8B767-0E48-4445-AE9D-C59CE7ADB1DD}">
      <dsp:nvSpPr>
        <dsp:cNvPr id="0" name=""/>
        <dsp:cNvSpPr/>
      </dsp:nvSpPr>
      <dsp:spPr>
        <a:xfrm>
          <a:off x="7084910" y="2260050"/>
          <a:ext cx="1815501" cy="1804129"/>
        </a:xfrm>
        <a:prstGeom prst="ellipse">
          <a:avLst/>
        </a:prstGeom>
        <a:solidFill>
          <a:srgbClr val="E25B0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Functions defined as container images</a:t>
          </a:r>
          <a:endParaRPr lang="en-GB" sz="1800" kern="1200" dirty="0"/>
        </a:p>
      </dsp:txBody>
      <dsp:txXfrm>
        <a:off x="7350784" y="2524259"/>
        <a:ext cx="1283753" cy="1275711"/>
      </dsp:txXfrm>
    </dsp:sp>
    <dsp:sp modelId="{014942A9-8D55-2840-A7EF-B0EDC3BEC5FC}">
      <dsp:nvSpPr>
        <dsp:cNvPr id="0" name=""/>
        <dsp:cNvSpPr/>
      </dsp:nvSpPr>
      <dsp:spPr>
        <a:xfrm>
          <a:off x="4687288" y="4614692"/>
          <a:ext cx="1832772" cy="1872818"/>
        </a:xfrm>
        <a:prstGeom prst="ellipse">
          <a:avLst/>
        </a:prstGeom>
        <a:solidFill>
          <a:srgbClr val="E25B0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Code signing</a:t>
          </a:r>
          <a:endParaRPr lang="en-GB" sz="1800" kern="1200" dirty="0"/>
        </a:p>
      </dsp:txBody>
      <dsp:txXfrm>
        <a:off x="4955691" y="4888960"/>
        <a:ext cx="1295966" cy="1324282"/>
      </dsp:txXfrm>
    </dsp:sp>
    <dsp:sp modelId="{90FDDAA7-976A-5B41-8099-14776EA148F4}">
      <dsp:nvSpPr>
        <dsp:cNvPr id="0" name=""/>
        <dsp:cNvSpPr/>
      </dsp:nvSpPr>
      <dsp:spPr>
        <a:xfrm>
          <a:off x="2313688" y="2243205"/>
          <a:ext cx="1801999" cy="1837819"/>
        </a:xfrm>
        <a:prstGeom prst="ellipse">
          <a:avLst/>
        </a:prstGeom>
        <a:solidFill>
          <a:srgbClr val="E25B0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Function blueprints</a:t>
          </a:r>
          <a:endParaRPr lang="en-GB" sz="1800" kern="1200" dirty="0"/>
        </a:p>
      </dsp:txBody>
      <dsp:txXfrm>
        <a:off x="2577585" y="2512347"/>
        <a:ext cx="1274205" cy="129953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124F2-AA50-0E4C-9263-DFFB319CBB05}" type="datetimeFigureOut">
              <a:rPr lang="en-US" smtClean="0"/>
              <a:t>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C1785-CD16-A349-A429-316CAAB425CF}" type="slidenum">
              <a:rPr lang="en-US" smtClean="0"/>
              <a:t>‹#›</a:t>
            </a:fld>
            <a:endParaRPr lang="en-US"/>
          </a:p>
        </p:txBody>
      </p:sp>
    </p:spTree>
    <p:extLst>
      <p:ext uri="{BB962C8B-B14F-4D97-AF65-F5344CB8AC3E}">
        <p14:creationId xmlns:p14="http://schemas.microsoft.com/office/powerpoint/2010/main" val="245374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itchFamily="2" charset="2"/>
              <a:buChar char="§"/>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Microservices are a way of building software systems that are composed of small, independent services which perform a specific function and can be developed and deployed independently </a:t>
            </a:r>
            <a:r>
              <a:rPr lang="en-I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and </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that communicate with each other over a network.</a:t>
            </a:r>
            <a:endParaRPr lang="en-US" altLang="zh-CN" sz="1200" dirty="0">
              <a:latin typeface="Arial" panose="020B0604020202020204" pitchFamily="34" charset="0"/>
              <a:ea typeface="宋体" panose="02010600030101010101" pitchFamily="2" charset="-122"/>
              <a:cs typeface="Arial" panose="020B0604020202020204" pitchFamily="34" charset="0"/>
            </a:endParaRPr>
          </a:p>
          <a:p>
            <a:pPr marL="0" indent="0" eaLnBrk="1" hangingPunct="1">
              <a:buSzPts val="1100"/>
            </a:pPr>
            <a:endParaRPr lang="en-US" altLang="zh-CN" sz="1200" dirty="0">
              <a:latin typeface="Arial" panose="020B0604020202020204" pitchFamily="34" charset="0"/>
              <a:ea typeface="宋体" panose="02010600030101010101" pitchFamily="2" charset="-122"/>
              <a:cs typeface="Arial" panose="020B0604020202020204" pitchFamily="34" charset="0"/>
            </a:endParaRPr>
          </a:p>
          <a:p>
            <a:pPr marL="0" indent="0" eaLnBrk="1" hangingPunct="1">
              <a:buSzPts val="1100"/>
            </a:pPr>
            <a:r>
              <a:rPr lang="zh-CN" altLang="zh-CN" sz="1200" dirty="0">
                <a:latin typeface="Arial" panose="020B0604020202020204" pitchFamily="34" charset="0"/>
                <a:ea typeface="宋体" panose="02010600030101010101" pitchFamily="2" charset="-122"/>
                <a:cs typeface="Arial" panose="020B0604020202020204" pitchFamily="34" charset="0"/>
              </a:rPr>
              <a:t>In Monolithic Architecture, usually all things are developed in one application including UI components, Business Logic, and Data Access Layer. And usually that application is depl</a:t>
            </a:r>
            <a:r>
              <a:rPr lang="en-US" altLang="zh-CN" sz="1200" dirty="0" err="1">
                <a:latin typeface="Arial" panose="020B0604020202020204" pitchFamily="34" charset="0"/>
                <a:ea typeface="宋体" panose="02010600030101010101" pitchFamily="2" charset="-122"/>
                <a:cs typeface="Arial" panose="020B0604020202020204" pitchFamily="34" charset="0"/>
              </a:rPr>
              <a:t>oyed</a:t>
            </a:r>
            <a:r>
              <a:rPr lang="zh-CN" altLang="zh-CN" sz="1200" dirty="0">
                <a:latin typeface="Arial" panose="020B0604020202020204" pitchFamily="34" charset="0"/>
                <a:ea typeface="宋体" panose="02010600030101010101" pitchFamily="2" charset="-122"/>
                <a:cs typeface="Arial" panose="020B0604020202020204" pitchFamily="34" charset="0"/>
              </a:rPr>
              <a:t> on one server node.</a:t>
            </a:r>
          </a:p>
          <a:p>
            <a:pPr marL="0" indent="0" eaLnBrk="1" hangingPunct="1">
              <a:buSzPts val="1100"/>
            </a:pPr>
            <a:r>
              <a:rPr lang="zh-CN" altLang="zh-CN" sz="1200" dirty="0">
                <a:latin typeface="Arial" panose="020B0604020202020204" pitchFamily="34" charset="0"/>
                <a:ea typeface="宋体" panose="02010600030101010101" pitchFamily="2" charset="-122"/>
                <a:cs typeface="Arial" panose="020B0604020202020204" pitchFamily="34" charset="0"/>
              </a:rPr>
              <a:t>However, microservice architecture split Business Logic and Data Access Layer into several small part called Microservices. Real business logic and Data access are implemented by invoking multiple different microservices distributed on different nodes.</a:t>
            </a:r>
          </a:p>
          <a:p>
            <a:endParaRPr lang="en-US" dirty="0"/>
          </a:p>
        </p:txBody>
      </p:sp>
      <p:sp>
        <p:nvSpPr>
          <p:cNvPr id="4" name="Slide Number Placeholder 3"/>
          <p:cNvSpPr>
            <a:spLocks noGrp="1"/>
          </p:cNvSpPr>
          <p:nvPr>
            <p:ph type="sldNum" sz="quarter" idx="5"/>
          </p:nvPr>
        </p:nvSpPr>
        <p:spPr/>
        <p:txBody>
          <a:bodyPr/>
          <a:lstStyle/>
          <a:p>
            <a:fld id="{436C1785-CD16-A349-A429-316CAAB425CF}" type="slidenum">
              <a:rPr lang="en-US" smtClean="0"/>
              <a:t>2</a:t>
            </a:fld>
            <a:endParaRPr lang="en-US"/>
          </a:p>
        </p:txBody>
      </p:sp>
    </p:spTree>
    <p:extLst>
      <p:ext uri="{BB962C8B-B14F-4D97-AF65-F5344CB8AC3E}">
        <p14:creationId xmlns:p14="http://schemas.microsoft.com/office/powerpoint/2010/main" val="3107933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dirty="0">
                <a:solidFill>
                  <a:srgbClr val="333333"/>
                </a:solidFill>
                <a:effectLst/>
                <a:latin typeface="AmazonEmber"/>
              </a:rPr>
              <a:t>a.  In the AWS Lambda console, choose </a:t>
            </a:r>
            <a:r>
              <a:rPr lang="en-IN" b="0" i="0" u="none" strike="noStrike" dirty="0">
                <a:solidFill>
                  <a:srgbClr val="333333"/>
                </a:solidFill>
                <a:effectLst/>
                <a:latin typeface="AmazonEmberBold"/>
              </a:rPr>
              <a:t>Create function</a:t>
            </a:r>
            <a:r>
              <a:rPr lang="en-IN" b="0" i="0" u="none" strike="noStrike" dirty="0">
                <a:solidFill>
                  <a:srgbClr val="333333"/>
                </a:solidFill>
                <a:effectLst/>
                <a:latin typeface="AmazonEmber"/>
              </a:rPr>
              <a:t>.</a:t>
            </a:r>
          </a:p>
          <a:p>
            <a:endParaRPr lang="en-IN" b="0" i="0" u="none" strike="noStrike" dirty="0">
              <a:solidFill>
                <a:srgbClr val="333333"/>
              </a:solidFill>
              <a:effectLst/>
              <a:latin typeface="AmazonEmber"/>
            </a:endParaRPr>
          </a:p>
          <a:p>
            <a:r>
              <a:rPr lang="en-IN" b="0" i="0" u="none" strike="noStrike" dirty="0">
                <a:solidFill>
                  <a:srgbClr val="333333"/>
                </a:solidFill>
                <a:effectLst/>
                <a:latin typeface="AmazonEmber"/>
              </a:rPr>
              <a:t>&lt;click&gt;</a:t>
            </a:r>
          </a:p>
          <a:p>
            <a:endParaRPr lang="en-IN" b="0" i="0" u="none" strike="noStrike" dirty="0">
              <a:solidFill>
                <a:srgbClr val="333333"/>
              </a:solidFill>
              <a:effectLst/>
              <a:latin typeface="AmazonEmber"/>
            </a:endParaRPr>
          </a:p>
          <a:p>
            <a:r>
              <a:rPr lang="en-IN" b="0" i="0" u="none" strike="noStrike" dirty="0">
                <a:solidFill>
                  <a:srgbClr val="333333"/>
                </a:solidFill>
                <a:effectLst/>
                <a:latin typeface="AmazonEmber"/>
              </a:rPr>
              <a:t>b.  Select </a:t>
            </a:r>
            <a:r>
              <a:rPr lang="en-IN" b="0" i="0" u="none" strike="noStrike" dirty="0">
                <a:solidFill>
                  <a:srgbClr val="333333"/>
                </a:solidFill>
                <a:effectLst/>
                <a:latin typeface="AmazonEmberBold"/>
              </a:rPr>
              <a:t>use a blueprint</a:t>
            </a:r>
            <a:r>
              <a:rPr lang="en-IN" b="0" i="0" u="none" strike="noStrike" dirty="0">
                <a:solidFill>
                  <a:srgbClr val="333333"/>
                </a:solidFill>
                <a:effectLst/>
                <a:latin typeface="AmazonEmber"/>
              </a:rPr>
              <a:t>.</a:t>
            </a:r>
            <a:br>
              <a:rPr lang="en-IN" dirty="0"/>
            </a:br>
            <a:r>
              <a:rPr lang="en-IN" b="0" i="0" u="none" strike="noStrike" dirty="0">
                <a:solidFill>
                  <a:srgbClr val="333333"/>
                </a:solidFill>
                <a:effectLst/>
                <a:latin typeface="AmazonEmber"/>
              </a:rPr>
              <a:t>c.  In the </a:t>
            </a:r>
            <a:r>
              <a:rPr lang="en-IN" b="0" i="0" u="none" strike="noStrike" dirty="0">
                <a:solidFill>
                  <a:srgbClr val="333333"/>
                </a:solidFill>
                <a:effectLst/>
                <a:latin typeface="AmazonEmberBold"/>
              </a:rPr>
              <a:t>Filter</a:t>
            </a:r>
            <a:r>
              <a:rPr lang="en-IN" b="0" i="0" u="none" strike="noStrike" dirty="0">
                <a:solidFill>
                  <a:srgbClr val="333333"/>
                </a:solidFill>
                <a:effectLst/>
                <a:latin typeface="AmazonEmber"/>
              </a:rPr>
              <a:t> box, enter </a:t>
            </a:r>
            <a:r>
              <a:rPr lang="en-IN" b="0" i="1" u="none" strike="noStrike" dirty="0">
                <a:solidFill>
                  <a:srgbClr val="333333"/>
                </a:solidFill>
                <a:effectLst/>
                <a:latin typeface="AmazonEmber"/>
              </a:rPr>
              <a:t>hello-world-python</a:t>
            </a:r>
            <a:r>
              <a:rPr lang="en-IN" b="0" i="0" u="none" strike="noStrike" dirty="0">
                <a:solidFill>
                  <a:srgbClr val="333333"/>
                </a:solidFill>
                <a:effectLst/>
                <a:latin typeface="AmazonEmber"/>
              </a:rPr>
              <a:t> and select the hello-world-python blueprint.</a:t>
            </a:r>
            <a:br>
              <a:rPr lang="en-IN" dirty="0"/>
            </a:br>
            <a:r>
              <a:rPr lang="en-IN" b="0" i="0" u="none" strike="noStrike" dirty="0">
                <a:solidFill>
                  <a:srgbClr val="333333"/>
                </a:solidFill>
                <a:effectLst/>
                <a:latin typeface="AmazonEmber"/>
              </a:rPr>
              <a:t>d.  Then choose </a:t>
            </a:r>
            <a:r>
              <a:rPr lang="en-IN" b="0" i="0" u="none" strike="noStrike" dirty="0">
                <a:solidFill>
                  <a:srgbClr val="333333"/>
                </a:solidFill>
                <a:effectLst/>
                <a:latin typeface="AmazonEmberBold"/>
              </a:rPr>
              <a:t>Configure</a:t>
            </a:r>
            <a:r>
              <a:rPr lang="en-IN" b="0" i="0" u="none" strike="noStrike" dirty="0">
                <a:solidFill>
                  <a:srgbClr val="333333"/>
                </a:solidFill>
                <a:effectLst/>
                <a:latin typeface="AmazonEmber"/>
              </a:rPr>
              <a:t>.</a:t>
            </a:r>
          </a:p>
        </p:txBody>
      </p:sp>
      <p:sp>
        <p:nvSpPr>
          <p:cNvPr id="4" name="Slide Number Placeholder 3"/>
          <p:cNvSpPr>
            <a:spLocks noGrp="1"/>
          </p:cNvSpPr>
          <p:nvPr>
            <p:ph type="sldNum" sz="quarter" idx="5"/>
          </p:nvPr>
        </p:nvSpPr>
        <p:spPr/>
        <p:txBody>
          <a:bodyPr/>
          <a:lstStyle/>
          <a:p>
            <a:fld id="{436C1785-CD16-A349-A429-316CAAB425CF}" type="slidenum">
              <a:rPr lang="en-US" smtClean="0"/>
              <a:t>14</a:t>
            </a:fld>
            <a:endParaRPr lang="en-US"/>
          </a:p>
        </p:txBody>
      </p:sp>
    </p:spTree>
    <p:extLst>
      <p:ext uri="{BB962C8B-B14F-4D97-AF65-F5344CB8AC3E}">
        <p14:creationId xmlns:p14="http://schemas.microsoft.com/office/powerpoint/2010/main" val="2754715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then enter the basic information such as the function name, the IAM role which grants it certain permissions and the role name. </a:t>
            </a:r>
          </a:p>
          <a:p>
            <a:pPr marL="171450" indent="-171450">
              <a:buFontTx/>
              <a:buChar char="-"/>
            </a:pPr>
            <a:r>
              <a:rPr lang="en-US" dirty="0"/>
              <a:t>Following this the lambda function will be created. </a:t>
            </a:r>
          </a:p>
          <a:p>
            <a:pPr marL="171450" indent="-171450">
              <a:buFontTx/>
              <a:buChar char="-"/>
            </a:pPr>
            <a:r>
              <a:rPr lang="en-US" dirty="0"/>
              <a:t>The code looks something as such. Now the create function is clicked.</a:t>
            </a:r>
          </a:p>
          <a:p>
            <a:pPr marL="171450" indent="-171450">
              <a:buFontTx/>
              <a:buChar char="-"/>
            </a:pPr>
            <a:endParaRPr lang="en-US" dirty="0"/>
          </a:p>
          <a:p>
            <a:pPr marL="171450" indent="-171450">
              <a:buFontTx/>
              <a:buChar char="-"/>
            </a:pPr>
            <a:r>
              <a:rPr lang="en-US" dirty="0"/>
              <a:t>&lt;click&gt;</a:t>
            </a:r>
          </a:p>
          <a:p>
            <a:pPr marL="171450" indent="-171450">
              <a:buFontTx/>
              <a:buChar char="-"/>
            </a:pPr>
            <a:endParaRPr lang="en-US" dirty="0"/>
          </a:p>
          <a:p>
            <a:pPr marL="171450" indent="-171450">
              <a:buFontTx/>
              <a:buChar char="-"/>
            </a:pPr>
            <a:r>
              <a:rPr lang="en-US" dirty="0"/>
              <a:t>Following this you will choose the Runtime type, the Handler(</a:t>
            </a:r>
            <a:r>
              <a:rPr lang="en-IN" b="0" i="0" u="none" strike="noStrike" dirty="0">
                <a:solidFill>
                  <a:srgbClr val="333333"/>
                </a:solidFill>
                <a:effectLst/>
                <a:latin typeface="AmazonEmber"/>
              </a:rPr>
              <a:t>a method/function in your code) where AWS Lambda can begin executing your code) and the Architecture type.</a:t>
            </a:r>
            <a:endParaRPr lang="en-US" dirty="0"/>
          </a:p>
        </p:txBody>
      </p:sp>
      <p:sp>
        <p:nvSpPr>
          <p:cNvPr id="4" name="Slide Number Placeholder 3"/>
          <p:cNvSpPr>
            <a:spLocks noGrp="1"/>
          </p:cNvSpPr>
          <p:nvPr>
            <p:ph type="sldNum" sz="quarter" idx="5"/>
          </p:nvPr>
        </p:nvSpPr>
        <p:spPr/>
        <p:txBody>
          <a:bodyPr/>
          <a:lstStyle/>
          <a:p>
            <a:fld id="{436C1785-CD16-A349-A429-316CAAB425CF}" type="slidenum">
              <a:rPr lang="en-US" smtClean="0"/>
              <a:t>15</a:t>
            </a:fld>
            <a:endParaRPr lang="en-US"/>
          </a:p>
        </p:txBody>
      </p:sp>
    </p:spTree>
    <p:extLst>
      <p:ext uri="{BB962C8B-B14F-4D97-AF65-F5344CB8AC3E}">
        <p14:creationId xmlns:p14="http://schemas.microsoft.com/office/powerpoint/2010/main" val="377525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you want to test your lambda function. For that, you need to select the configure test event which will bring up a pop up &lt;click&gt; in which we select the create new event, enter the event name, and enter the event </a:t>
            </a:r>
            <a:r>
              <a:rPr lang="en-US" dirty="0" err="1"/>
              <a:t>json</a:t>
            </a:r>
            <a:r>
              <a:rPr lang="en-US" dirty="0"/>
              <a:t> which is basically input values and save it.</a:t>
            </a:r>
          </a:p>
          <a:p>
            <a:pPr marL="171450" indent="-171450">
              <a:buFontTx/>
              <a:buChar char="-"/>
            </a:pPr>
            <a:endParaRPr lang="en-US" dirty="0"/>
          </a:p>
          <a:p>
            <a:pPr marL="171450" indent="-171450">
              <a:buFontTx/>
              <a:buChar char="-"/>
            </a:pPr>
            <a:r>
              <a:rPr lang="en-US" dirty="0"/>
              <a:t>&lt;click&gt;</a:t>
            </a:r>
          </a:p>
          <a:p>
            <a:pPr marL="171450" indent="-171450">
              <a:buFontTx/>
              <a:buChar char="-"/>
            </a:pPr>
            <a:endParaRPr lang="en-US" dirty="0"/>
          </a:p>
          <a:p>
            <a:pPr marL="171450" indent="-171450">
              <a:buFontTx/>
              <a:buChar char="-"/>
            </a:pPr>
            <a:r>
              <a:rPr lang="en-US" dirty="0"/>
              <a:t>Now click on save and then test. </a:t>
            </a:r>
          </a:p>
          <a:p>
            <a:pPr marL="171450" indent="-171450">
              <a:buFontTx/>
              <a:buChar char="-"/>
            </a:pPr>
            <a:endParaRPr lang="en-US" dirty="0"/>
          </a:p>
          <a:p>
            <a:pPr marL="171450" indent="-171450">
              <a:buFontTx/>
              <a:buChar char="-"/>
            </a:pPr>
            <a:r>
              <a:rPr lang="en-US" dirty="0"/>
              <a:t>&lt;click&gt;</a:t>
            </a:r>
          </a:p>
          <a:p>
            <a:pPr marL="171450" indent="-171450">
              <a:buFontTx/>
              <a:buChar char="-"/>
            </a:pPr>
            <a:endParaRPr lang="en-US" dirty="0"/>
          </a:p>
          <a:p>
            <a:pPr marL="171450" indent="-171450">
              <a:buFontTx/>
              <a:buChar char="-"/>
            </a:pPr>
            <a:r>
              <a:rPr lang="en-US" dirty="0"/>
              <a:t>We get an execution result tab in which you can see that in the function logs the outputs are loading function and the rest which correspond with the code that we had written in Python.</a:t>
            </a:r>
          </a:p>
        </p:txBody>
      </p:sp>
      <p:sp>
        <p:nvSpPr>
          <p:cNvPr id="4" name="Slide Number Placeholder 3"/>
          <p:cNvSpPr>
            <a:spLocks noGrp="1"/>
          </p:cNvSpPr>
          <p:nvPr>
            <p:ph type="sldNum" sz="quarter" idx="5"/>
          </p:nvPr>
        </p:nvSpPr>
        <p:spPr/>
        <p:txBody>
          <a:bodyPr/>
          <a:lstStyle/>
          <a:p>
            <a:fld id="{436C1785-CD16-A349-A429-316CAAB425CF}" type="slidenum">
              <a:rPr lang="en-US" smtClean="0"/>
              <a:t>16</a:t>
            </a:fld>
            <a:endParaRPr lang="en-US"/>
          </a:p>
        </p:txBody>
      </p:sp>
    </p:spTree>
    <p:extLst>
      <p:ext uri="{BB962C8B-B14F-4D97-AF65-F5344CB8AC3E}">
        <p14:creationId xmlns:p14="http://schemas.microsoft.com/office/powerpoint/2010/main" val="323334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b="0" i="0" u="none" strike="noStrike" dirty="0">
                <a:solidFill>
                  <a:srgbClr val="333333"/>
                </a:solidFill>
                <a:effectLst/>
                <a:latin typeface="AmazonEmber"/>
              </a:rPr>
              <a:t>Lambda automatically monitors Lambda functions and reports metrics through Amazon CloudWatch.</a:t>
            </a:r>
          </a:p>
          <a:p>
            <a:pPr marL="171450" indent="-171450">
              <a:buFont typeface="Arial" panose="020B0604020202020204" pitchFamily="34" charset="0"/>
              <a:buChar char="•"/>
            </a:pPr>
            <a:endParaRPr lang="en-IN" b="0" i="0" u="none" strike="noStrike" dirty="0">
              <a:solidFill>
                <a:srgbClr val="333333"/>
              </a:solidFill>
              <a:effectLst/>
              <a:latin typeface="AmazonEmber"/>
            </a:endParaRPr>
          </a:p>
          <a:p>
            <a:pPr marL="171450" indent="-171450" algn="l">
              <a:buFont typeface="Arial" panose="020B0604020202020204" pitchFamily="34" charset="0"/>
              <a:buChar char="•"/>
            </a:pPr>
            <a:r>
              <a:rPr lang="en-IN" b="0" i="0" u="none" strike="noStrike" dirty="0">
                <a:solidFill>
                  <a:srgbClr val="333333"/>
                </a:solidFill>
                <a:effectLst/>
                <a:latin typeface="AmazonEmber"/>
              </a:rPr>
              <a:t>Select the</a:t>
            </a:r>
            <a:r>
              <a:rPr lang="en-IN" b="0" i="0" u="none" strike="noStrike" dirty="0">
                <a:solidFill>
                  <a:srgbClr val="333333"/>
                </a:solidFill>
                <a:effectLst/>
                <a:latin typeface="AmazonEmberBold"/>
              </a:rPr>
              <a:t> Monitor</a:t>
            </a:r>
            <a:r>
              <a:rPr lang="en-IN" b="0" i="0" u="none" strike="noStrike" dirty="0">
                <a:solidFill>
                  <a:srgbClr val="333333"/>
                </a:solidFill>
                <a:effectLst/>
                <a:latin typeface="AmazonEmber"/>
              </a:rPr>
              <a:t> tab to view the results. The Monitoring tab will show seven CloudWatch metrics:</a:t>
            </a:r>
            <a:r>
              <a:rPr lang="en-IN" b="0" i="1" u="none" strike="noStrike" dirty="0">
                <a:solidFill>
                  <a:srgbClr val="333333"/>
                </a:solidFill>
                <a:effectLst/>
                <a:latin typeface="AmazonEmber"/>
              </a:rPr>
              <a:t> Invocations, Duration, Error count and success rate (%), Throttles, Async delivery failures, </a:t>
            </a:r>
            <a:r>
              <a:rPr lang="en-IN" b="0" i="1" u="none" strike="noStrike" dirty="0" err="1">
                <a:solidFill>
                  <a:srgbClr val="333333"/>
                </a:solidFill>
                <a:effectLst/>
                <a:latin typeface="AmazonEmber"/>
              </a:rPr>
              <a:t>IteratorAge</a:t>
            </a:r>
            <a:r>
              <a:rPr lang="en-IN" b="0" i="1" u="none" strike="noStrike" dirty="0">
                <a:solidFill>
                  <a:srgbClr val="333333"/>
                </a:solidFill>
                <a:effectLst/>
                <a:latin typeface="AmazonEmber"/>
              </a:rPr>
              <a:t>, and Concurrent executions.</a:t>
            </a:r>
            <a:endParaRPr lang="en-US" b="0" i="1" u="none" strike="noStrike" dirty="0">
              <a:solidFill>
                <a:srgbClr val="333333"/>
              </a:solidFill>
              <a:effectLst/>
              <a:latin typeface="AmazonEmber"/>
            </a:endParaRPr>
          </a:p>
        </p:txBody>
      </p:sp>
      <p:sp>
        <p:nvSpPr>
          <p:cNvPr id="4" name="Slide Number Placeholder 3"/>
          <p:cNvSpPr>
            <a:spLocks noGrp="1"/>
          </p:cNvSpPr>
          <p:nvPr>
            <p:ph type="sldNum" sz="quarter" idx="5"/>
          </p:nvPr>
        </p:nvSpPr>
        <p:spPr/>
        <p:txBody>
          <a:bodyPr/>
          <a:lstStyle/>
          <a:p>
            <a:fld id="{436C1785-CD16-A349-A429-316CAAB425CF}" type="slidenum">
              <a:rPr lang="en-US" smtClean="0"/>
              <a:t>17</a:t>
            </a:fld>
            <a:endParaRPr lang="en-US"/>
          </a:p>
        </p:txBody>
      </p:sp>
    </p:spTree>
    <p:extLst>
      <p:ext uri="{BB962C8B-B14F-4D97-AF65-F5344CB8AC3E}">
        <p14:creationId xmlns:p14="http://schemas.microsoft.com/office/powerpoint/2010/main" val="1921598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delete your lambda function, select delete function from the Action dropdown menu.</a:t>
            </a:r>
          </a:p>
          <a:p>
            <a:endParaRPr lang="en-US" dirty="0"/>
          </a:p>
          <a:p>
            <a:r>
              <a:rPr lang="en-US" dirty="0"/>
              <a:t>- &lt;click&gt;</a:t>
            </a:r>
          </a:p>
          <a:p>
            <a:endParaRPr lang="en-US" dirty="0"/>
          </a:p>
          <a:p>
            <a:r>
              <a:rPr lang="en-US" dirty="0"/>
              <a:t>- Click and delete and it's deleted!</a:t>
            </a:r>
          </a:p>
        </p:txBody>
      </p:sp>
      <p:sp>
        <p:nvSpPr>
          <p:cNvPr id="4" name="Slide Number Placeholder 3"/>
          <p:cNvSpPr>
            <a:spLocks noGrp="1"/>
          </p:cNvSpPr>
          <p:nvPr>
            <p:ph type="sldNum" sz="quarter" idx="5"/>
          </p:nvPr>
        </p:nvSpPr>
        <p:spPr/>
        <p:txBody>
          <a:bodyPr/>
          <a:lstStyle/>
          <a:p>
            <a:fld id="{436C1785-CD16-A349-A429-316CAAB425CF}" type="slidenum">
              <a:rPr lang="en-US" smtClean="0"/>
              <a:t>18</a:t>
            </a:fld>
            <a:endParaRPr lang="en-US"/>
          </a:p>
        </p:txBody>
      </p:sp>
    </p:spTree>
    <p:extLst>
      <p:ext uri="{BB962C8B-B14F-4D97-AF65-F5344CB8AC3E}">
        <p14:creationId xmlns:p14="http://schemas.microsoft.com/office/powerpoint/2010/main" val="804984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SzPts val="1000"/>
              <a:buFont typeface="Symbol" pitchFamily="2" charset="2"/>
              <a:buChar char=""/>
              <a:tabLst>
                <a:tab pos="457200" algn="l"/>
              </a:tabLst>
            </a:pPr>
            <a:r>
              <a:rPr lang="en-IN"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Cost-effective</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Pay only for the compute time you consume.</a:t>
            </a:r>
          </a:p>
          <a:p>
            <a:pPr marL="0" lvl="0" indent="0">
              <a:buSzPts val="1000"/>
              <a:buNone/>
              <a:tabLst>
                <a:tab pos="457200" algn="l"/>
              </a:tabLst>
            </a:pPr>
            <a:endParaRPr lang="en-IN" sz="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IN"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Automatically scale your application in response to incoming request traffic.</a:t>
            </a:r>
          </a:p>
          <a:p>
            <a:pPr marL="0" lvl="0" indent="0">
              <a:buSzPts val="1000"/>
              <a:buNone/>
              <a:tabLst>
                <a:tab pos="457200" algn="l"/>
              </a:tabLst>
            </a:pPr>
            <a:endParaRPr lang="en-IN" sz="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IN"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Security</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AWS takes care of all the security patching, logging and monitoring.</a:t>
            </a:r>
          </a:p>
          <a:p>
            <a:pPr marL="342900" lvl="0" indent="-342900">
              <a:buSzPts val="1000"/>
              <a:buFont typeface="Symbol" pitchFamily="2" charset="2"/>
              <a:buChar char=""/>
              <a:tabLst>
                <a:tab pos="457200" algn="l"/>
              </a:tabLst>
            </a:pPr>
            <a:endParaRPr lang="en-IN" sz="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IN"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Flexibility</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Use the programming languages and frameworks you are already familiar with.</a:t>
            </a:r>
            <a:endParaRPr lang="en-US" sz="1200"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36C1785-CD16-A349-A429-316CAAB425CF}" type="slidenum">
              <a:rPr lang="en-US" smtClean="0"/>
              <a:t>19</a:t>
            </a:fld>
            <a:endParaRPr lang="en-US"/>
          </a:p>
        </p:txBody>
      </p:sp>
    </p:spTree>
    <p:extLst>
      <p:ext uri="{BB962C8B-B14F-4D97-AF65-F5344CB8AC3E}">
        <p14:creationId xmlns:p14="http://schemas.microsoft.com/office/powerpoint/2010/main" val="1138359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got to know about the {whatever is written in the slide}.</a:t>
            </a:r>
          </a:p>
        </p:txBody>
      </p:sp>
      <p:sp>
        <p:nvSpPr>
          <p:cNvPr id="4" name="Slide Number Placeholder 3"/>
          <p:cNvSpPr>
            <a:spLocks noGrp="1"/>
          </p:cNvSpPr>
          <p:nvPr>
            <p:ph type="sldNum" sz="quarter" idx="5"/>
          </p:nvPr>
        </p:nvSpPr>
        <p:spPr/>
        <p:txBody>
          <a:bodyPr/>
          <a:lstStyle/>
          <a:p>
            <a:fld id="{436C1785-CD16-A349-A429-316CAAB425CF}" type="slidenum">
              <a:rPr lang="en-US" smtClean="0"/>
              <a:t>20</a:t>
            </a:fld>
            <a:endParaRPr lang="en-US"/>
          </a:p>
        </p:txBody>
      </p:sp>
    </p:spTree>
    <p:extLst>
      <p:ext uri="{BB962C8B-B14F-4D97-AF65-F5344CB8AC3E}">
        <p14:creationId xmlns:p14="http://schemas.microsoft.com/office/powerpoint/2010/main" val="2378083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u="none" strike="noStrike" dirty="0">
                <a:solidFill>
                  <a:srgbClr val="D1D5DB"/>
                </a:solidFill>
                <a:effectLst/>
                <a:latin typeface="Söhne"/>
              </a:rPr>
              <a:t>- Microservices architecture fosters a more </a:t>
            </a:r>
            <a:r>
              <a:rPr lang="en-IN" b="1" i="0" u="none" strike="noStrike" dirty="0">
                <a:solidFill>
                  <a:srgbClr val="FF0000"/>
                </a:solidFill>
                <a:effectLst/>
                <a:latin typeface="Söhne"/>
              </a:rPr>
              <a:t>agile</a:t>
            </a:r>
            <a:r>
              <a:rPr lang="en-IN" b="0" i="0" u="none" strike="noStrike" dirty="0">
                <a:solidFill>
                  <a:srgbClr val="D1D5DB"/>
                </a:solidFill>
                <a:effectLst/>
                <a:latin typeface="Söhne"/>
              </a:rPr>
              <a:t> and flexible organization by empowering small, independent teams to take ownership of their services, allowing for  faster decision making and quicker delivery of new features. </a:t>
            </a:r>
          </a:p>
          <a:p>
            <a:endParaRPr lang="en-IN" b="0" i="0" u="none" strike="noStrike" dirty="0">
              <a:solidFill>
                <a:srgbClr val="D1D5DB"/>
              </a:solidFill>
              <a:effectLst/>
              <a:latin typeface="Söhne"/>
            </a:endParaRPr>
          </a:p>
          <a:p>
            <a:r>
              <a:rPr lang="en-IN" b="0" i="0" u="none" strike="noStrike" dirty="0">
                <a:solidFill>
                  <a:srgbClr val="D1D5DB"/>
                </a:solidFill>
                <a:effectLst/>
                <a:latin typeface="Söhne"/>
              </a:rPr>
              <a:t>- Each service can be independently scaled to meet demand, hence flexible scaling. </a:t>
            </a:r>
          </a:p>
          <a:p>
            <a:endParaRPr lang="en-IN" b="0" i="0" u="none" strike="noStrike" dirty="0">
              <a:solidFill>
                <a:srgbClr val="D1D5DB"/>
              </a:solidFill>
              <a:effectLst/>
              <a:latin typeface="Söhne"/>
            </a:endParaRPr>
          </a:p>
          <a:p>
            <a:r>
              <a:rPr lang="en-IN" b="0" i="0" u="none" strike="noStrike" dirty="0">
                <a:solidFill>
                  <a:srgbClr val="D1D5DB"/>
                </a:solidFill>
                <a:effectLst/>
                <a:latin typeface="Söhne"/>
              </a:rPr>
              <a:t>- Continuous integration and delivery, promoting experimentation and efficient rollback in case of failure; makes deployment easy. </a:t>
            </a:r>
          </a:p>
          <a:p>
            <a:endParaRPr lang="en-IN" b="0" i="0" u="none" strike="noStrike" dirty="0">
              <a:solidFill>
                <a:srgbClr val="D1D5DB"/>
              </a:solidFill>
              <a:effectLst/>
              <a:latin typeface="Söhne"/>
            </a:endParaRPr>
          </a:p>
          <a:p>
            <a:r>
              <a:rPr lang="en-IN" b="0" i="0" u="none" strike="noStrike" dirty="0">
                <a:solidFill>
                  <a:srgbClr val="D1D5DB"/>
                </a:solidFill>
                <a:effectLst/>
                <a:latin typeface="Söhne"/>
              </a:rPr>
              <a:t>-</a:t>
            </a:r>
            <a:r>
              <a:rPr lang="en-IN" b="1" i="0" u="none" strike="noStrike" dirty="0">
                <a:solidFill>
                  <a:srgbClr val="D1D5DB"/>
                </a:solidFill>
                <a:effectLst/>
                <a:latin typeface="Söhne"/>
              </a:rPr>
              <a:t>Technological freedom </a:t>
            </a:r>
            <a:r>
              <a:rPr lang="en-IN" b="0" i="0" u="none" strike="noStrike" dirty="0">
                <a:solidFill>
                  <a:srgbClr val="D1D5DB"/>
                </a:solidFill>
                <a:effectLst/>
                <a:latin typeface="Söhne"/>
              </a:rPr>
              <a:t>is achieved as teams can choose the best tool for their specific problems. </a:t>
            </a:r>
          </a:p>
          <a:p>
            <a:endParaRPr lang="en-IN" b="0" i="0" u="none" strike="noStrike" dirty="0">
              <a:solidFill>
                <a:srgbClr val="D1D5DB"/>
              </a:solidFill>
              <a:effectLst/>
              <a:latin typeface="Söhne"/>
            </a:endParaRPr>
          </a:p>
          <a:p>
            <a:r>
              <a:rPr lang="en-IN" b="0" i="0" u="none" strike="noStrike" dirty="0">
                <a:solidFill>
                  <a:srgbClr val="D1D5DB"/>
                </a:solidFill>
                <a:effectLst/>
                <a:latin typeface="Söhne"/>
              </a:rPr>
              <a:t>-</a:t>
            </a:r>
            <a:r>
              <a:rPr lang="en-IN" b="1" i="0" u="none" strike="noStrike" dirty="0">
                <a:solidFill>
                  <a:srgbClr val="D1D5DB"/>
                </a:solidFill>
                <a:effectLst/>
                <a:latin typeface="Söhne"/>
              </a:rPr>
              <a:t>Reusable code </a:t>
            </a:r>
            <a:r>
              <a:rPr lang="en-IN" b="0" i="0" u="none" strike="noStrike" dirty="0">
                <a:solidFill>
                  <a:srgbClr val="D1D5DB"/>
                </a:solidFill>
                <a:effectLst/>
                <a:latin typeface="Söhne"/>
              </a:rPr>
              <a:t>and the ability to bootstrap off previous services results in efficient development. </a:t>
            </a:r>
          </a:p>
          <a:p>
            <a:endParaRPr lang="en-IN" b="0" i="0" u="none" strike="noStrike" dirty="0">
              <a:solidFill>
                <a:srgbClr val="D1D5DB"/>
              </a:solidFill>
              <a:effectLst/>
              <a:latin typeface="Söhne"/>
            </a:endParaRPr>
          </a:p>
          <a:p>
            <a:r>
              <a:rPr lang="en-IN" b="0" i="0" u="none" strike="noStrike" dirty="0">
                <a:solidFill>
                  <a:srgbClr val="D1D5DB"/>
                </a:solidFill>
                <a:effectLst/>
                <a:latin typeface="Söhne"/>
              </a:rPr>
              <a:t>-The decentralized nature of microservices enhances the </a:t>
            </a:r>
            <a:r>
              <a:rPr lang="en-IN" b="1" i="0" u="none" strike="noStrike" dirty="0">
                <a:solidFill>
                  <a:srgbClr val="D1D5DB"/>
                </a:solidFill>
                <a:effectLst/>
                <a:latin typeface="Söhne"/>
              </a:rPr>
              <a:t>resilience</a:t>
            </a:r>
            <a:r>
              <a:rPr lang="en-IN" b="0" i="0" u="none" strike="noStrike" dirty="0">
                <a:solidFill>
                  <a:srgbClr val="D1D5DB"/>
                </a:solidFill>
                <a:effectLst/>
                <a:latin typeface="Söhne"/>
              </a:rPr>
              <a:t> of applications, allowing for degraded functionality instead of a complete crash in case of service failure.</a:t>
            </a:r>
          </a:p>
        </p:txBody>
      </p:sp>
      <p:sp>
        <p:nvSpPr>
          <p:cNvPr id="4" name="Slide Number Placeholder 3"/>
          <p:cNvSpPr>
            <a:spLocks noGrp="1"/>
          </p:cNvSpPr>
          <p:nvPr>
            <p:ph type="sldNum" sz="quarter" idx="5"/>
          </p:nvPr>
        </p:nvSpPr>
        <p:spPr/>
        <p:txBody>
          <a:bodyPr/>
          <a:lstStyle/>
          <a:p>
            <a:fld id="{436C1785-CD16-A349-A429-316CAAB425CF}" type="slidenum">
              <a:rPr lang="en-US" smtClean="0"/>
              <a:t>3</a:t>
            </a:fld>
            <a:endParaRPr lang="en-US"/>
          </a:p>
        </p:txBody>
      </p:sp>
    </p:spTree>
    <p:extLst>
      <p:ext uri="{BB962C8B-B14F-4D97-AF65-F5344CB8AC3E}">
        <p14:creationId xmlns:p14="http://schemas.microsoft.com/office/powerpoint/2010/main" val="693134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do we mean by serverless computing service? : </a:t>
            </a:r>
            <a:r>
              <a:rPr lang="en-IN" b="0" i="0" u="none" strike="noStrike" dirty="0">
                <a:solidFill>
                  <a:srgbClr val="D1D5DB"/>
                </a:solidFill>
                <a:effectLst/>
                <a:latin typeface="Söhne"/>
              </a:rPr>
              <a:t>Serverless computing is a cloud computing execution model in which the cloud provider is responsible for executing a piece of code by dynamically allocating the resources and they are charged by the usage and not by some fixed amount.</a:t>
            </a:r>
            <a:endParaRPr lang="en-US" dirty="0"/>
          </a:p>
        </p:txBody>
      </p:sp>
      <p:sp>
        <p:nvSpPr>
          <p:cNvPr id="4" name="Slide Number Placeholder 3"/>
          <p:cNvSpPr>
            <a:spLocks noGrp="1"/>
          </p:cNvSpPr>
          <p:nvPr>
            <p:ph type="sldNum" sz="quarter" idx="5"/>
          </p:nvPr>
        </p:nvSpPr>
        <p:spPr/>
        <p:txBody>
          <a:bodyPr/>
          <a:lstStyle/>
          <a:p>
            <a:fld id="{436C1785-CD16-A349-A429-316CAAB425CF}" type="slidenum">
              <a:rPr lang="en-US" smtClean="0"/>
              <a:t>5</a:t>
            </a:fld>
            <a:endParaRPr lang="en-US"/>
          </a:p>
        </p:txBody>
      </p:sp>
    </p:spTree>
    <p:extLst>
      <p:ext uri="{BB962C8B-B14F-4D97-AF65-F5344CB8AC3E}">
        <p14:creationId xmlns:p14="http://schemas.microsoft.com/office/powerpoint/2010/main" val="604761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effectLst/>
              </a:rPr>
              <a:t>- Concurrency and scaling controls: </a:t>
            </a:r>
            <a:r>
              <a:rPr lang="en-IN" b="0" dirty="0">
                <a:effectLst/>
              </a:rPr>
              <a:t>Concurrency limits and provisioned concurrency gives fine-grained control over the scaling and responsiveness of production applications.</a:t>
            </a:r>
          </a:p>
          <a:p>
            <a:endParaRPr lang="en-IN" b="0" dirty="0">
              <a:effectLst/>
            </a:endParaRPr>
          </a:p>
          <a:p>
            <a:r>
              <a:rPr lang="en-IN" b="1" dirty="0">
                <a:effectLst/>
              </a:rPr>
              <a:t>- Functions defined as container images: </a:t>
            </a:r>
            <a:r>
              <a:rPr lang="en-IN" b="0" dirty="0">
                <a:effectLst/>
              </a:rPr>
              <a:t>We can use container image tooling, workflows, and dependencies to build, test, and deploy your Lambda functions.</a:t>
            </a:r>
          </a:p>
          <a:p>
            <a:endParaRPr lang="en-IN" b="1" dirty="0">
              <a:effectLst/>
            </a:endParaRPr>
          </a:p>
          <a:p>
            <a:r>
              <a:rPr lang="en-IN" b="1" dirty="0">
                <a:effectLst/>
              </a:rPr>
              <a:t>- Code signing: </a:t>
            </a:r>
            <a:r>
              <a:rPr lang="en-IN" b="0" u="none" strike="noStrike" dirty="0">
                <a:effectLst/>
              </a:rPr>
              <a:t>This </a:t>
            </a:r>
            <a:r>
              <a:rPr lang="en-IN" b="0" dirty="0">
                <a:effectLst/>
              </a:rPr>
              <a:t>provides trust and integrity controls that let you verify that only unaltered code that approved developers have published is deployed in your Lambda functions.</a:t>
            </a:r>
          </a:p>
          <a:p>
            <a:endParaRPr lang="en-IN" b="1" dirty="0">
              <a:effectLst/>
            </a:endParaRPr>
          </a:p>
          <a:p>
            <a:pPr marL="171450" indent="-171450">
              <a:buFontTx/>
              <a:buChar char="-"/>
            </a:pPr>
            <a:r>
              <a:rPr lang="en-IN" b="1" dirty="0">
                <a:effectLst/>
              </a:rPr>
              <a:t>Function blueprints: </a:t>
            </a:r>
            <a:r>
              <a:rPr lang="en-IN" b="0" dirty="0">
                <a:effectLst/>
              </a:rPr>
              <a:t>Blueprints provide sample code showing how to use Lambda with other AWS services or third-party applications, include sample code and function configuration </a:t>
            </a:r>
            <a:r>
              <a:rPr lang="en-IN" b="0" dirty="0" err="1">
                <a:effectLst/>
              </a:rPr>
              <a:t>presets</a:t>
            </a:r>
            <a:r>
              <a:rPr lang="en-IN" b="0" dirty="0">
                <a:effectLst/>
              </a:rPr>
              <a:t> for Node.js and Python runtimes.</a:t>
            </a:r>
          </a:p>
          <a:p>
            <a:pPr marL="171450" indent="-171450">
              <a:buFontTx/>
              <a:buChar char="-"/>
            </a:pPr>
            <a:endParaRPr lang="en-IN" b="0" dirty="0">
              <a:effectLst/>
            </a:endParaRPr>
          </a:p>
          <a:p>
            <a:pPr marL="171450" indent="-171450">
              <a:buFontTx/>
              <a:buChar char="-"/>
            </a:pPr>
            <a:r>
              <a:rPr lang="en-IN" b="0" dirty="0">
                <a:effectLst/>
              </a:rPr>
              <a:t>Some other features include : </a:t>
            </a:r>
            <a:r>
              <a:rPr lang="en-IN" b="1" dirty="0">
                <a:effectLst/>
              </a:rPr>
              <a:t>Lambda Extensions, Database access and File System access.</a:t>
            </a:r>
          </a:p>
        </p:txBody>
      </p:sp>
      <p:sp>
        <p:nvSpPr>
          <p:cNvPr id="4" name="Slide Number Placeholder 3"/>
          <p:cNvSpPr>
            <a:spLocks noGrp="1"/>
          </p:cNvSpPr>
          <p:nvPr>
            <p:ph type="sldNum" sz="quarter" idx="5"/>
          </p:nvPr>
        </p:nvSpPr>
        <p:spPr/>
        <p:txBody>
          <a:bodyPr/>
          <a:lstStyle/>
          <a:p>
            <a:fld id="{436C1785-CD16-A349-A429-316CAAB425CF}" type="slidenum">
              <a:rPr lang="en-US" smtClean="0"/>
              <a:t>7</a:t>
            </a:fld>
            <a:endParaRPr lang="en-US"/>
          </a:p>
        </p:txBody>
      </p:sp>
    </p:spTree>
    <p:extLst>
      <p:ext uri="{BB962C8B-B14F-4D97-AF65-F5344CB8AC3E}">
        <p14:creationId xmlns:p14="http://schemas.microsoft.com/office/powerpoint/2010/main" val="3638409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u="none" strike="noStrike" dirty="0">
                <a:solidFill>
                  <a:srgbClr val="16191F"/>
                </a:solidFill>
                <a:effectLst/>
                <a:latin typeface="Amazon Ember"/>
              </a:rPr>
              <a:t>- When you create your Lambda function, you specify configuration information, such as the amount of memory available and the maximum execution time allowed for your function. Lambda uses this information to set up the execution environment.</a:t>
            </a:r>
          </a:p>
          <a:p>
            <a:pPr algn="l"/>
            <a:endParaRPr lang="en-IN" b="0" i="0" u="none" strike="noStrike" dirty="0">
              <a:solidFill>
                <a:srgbClr val="16191F"/>
              </a:solidFill>
              <a:effectLst/>
              <a:latin typeface="Amazon Ember"/>
            </a:endParaRPr>
          </a:p>
          <a:p>
            <a:pPr algn="l"/>
            <a:r>
              <a:rPr lang="en-IN" b="0" i="0" u="none" strike="noStrike" dirty="0">
                <a:solidFill>
                  <a:srgbClr val="16191F"/>
                </a:solidFill>
                <a:effectLst/>
                <a:latin typeface="Amazon Ember"/>
              </a:rPr>
              <a:t>- The function's runtime and each external extension are processes that run within the execution environment. Permissions, resources, credentials, and environment variables are shared between the function and the extensions.</a:t>
            </a:r>
          </a:p>
          <a:p>
            <a:endParaRPr lang="en-US" dirty="0"/>
          </a:p>
        </p:txBody>
      </p:sp>
      <p:sp>
        <p:nvSpPr>
          <p:cNvPr id="4" name="Slide Number Placeholder 3"/>
          <p:cNvSpPr>
            <a:spLocks noGrp="1"/>
          </p:cNvSpPr>
          <p:nvPr>
            <p:ph type="sldNum" sz="quarter" idx="5"/>
          </p:nvPr>
        </p:nvSpPr>
        <p:spPr/>
        <p:txBody>
          <a:bodyPr/>
          <a:lstStyle/>
          <a:p>
            <a:fld id="{436C1785-CD16-A349-A429-316CAAB425CF}" type="slidenum">
              <a:rPr lang="en-US" smtClean="0"/>
              <a:t>8</a:t>
            </a:fld>
            <a:endParaRPr lang="en-US"/>
          </a:p>
        </p:txBody>
      </p:sp>
    </p:spTree>
    <p:extLst>
      <p:ext uri="{BB962C8B-B14F-4D97-AF65-F5344CB8AC3E}">
        <p14:creationId xmlns:p14="http://schemas.microsoft.com/office/powerpoint/2010/main" val="2344778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IN" b="0" i="0" u="none" strike="noStrike" dirty="0">
                <a:solidFill>
                  <a:srgbClr val="16191F"/>
                </a:solidFill>
                <a:effectLst/>
                <a:latin typeface="Amazon Ember"/>
              </a:rPr>
              <a:t>Lambda sends an event to the runtime, the completion is indicated by sending a </a:t>
            </a:r>
            <a:r>
              <a:rPr lang="en-IN" dirty="0"/>
              <a:t>Next</a:t>
            </a:r>
            <a:r>
              <a:rPr lang="en-IN" b="0" i="0" u="none" strike="noStrike" dirty="0">
                <a:solidFill>
                  <a:srgbClr val="16191F"/>
                </a:solidFill>
                <a:effectLst/>
                <a:latin typeface="Amazon Ember"/>
              </a:rPr>
              <a:t> API request and when there are no pending events Lambda freezes the execution environment.</a:t>
            </a:r>
          </a:p>
          <a:p>
            <a:endParaRPr lang="en-IN" b="0" i="0" u="none" strike="noStrike" dirty="0">
              <a:solidFill>
                <a:srgbClr val="16191F"/>
              </a:solidFill>
              <a:effectLst/>
              <a:latin typeface="Amazon Ember"/>
            </a:endParaRPr>
          </a:p>
          <a:p>
            <a:pPr algn="l"/>
            <a:r>
              <a:rPr lang="en-IN" b="0" i="0" u="none" strike="noStrike" dirty="0">
                <a:solidFill>
                  <a:srgbClr val="16191F"/>
                </a:solidFill>
                <a:effectLst/>
                <a:latin typeface="Amazon Ember"/>
              </a:rPr>
              <a:t>- In the Init phase, Lambda: Starts all extensions (Extension </a:t>
            </a:r>
            <a:r>
              <a:rPr lang="en-IN" b="0" i="0" u="none" strike="noStrike" dirty="0" err="1">
                <a:solidFill>
                  <a:srgbClr val="16191F"/>
                </a:solidFill>
                <a:effectLst/>
                <a:latin typeface="Amazon Ember"/>
              </a:rPr>
              <a:t>init</a:t>
            </a:r>
            <a:r>
              <a:rPr lang="en-IN" b="0" i="0" u="none" strike="noStrike" dirty="0">
                <a:solidFill>
                  <a:srgbClr val="16191F"/>
                </a:solidFill>
                <a:effectLst/>
                <a:latin typeface="Amazon Ember"/>
              </a:rPr>
              <a:t>); Bootstraps the runtime (Runtime </a:t>
            </a:r>
            <a:r>
              <a:rPr lang="en-IN" b="0" i="0" u="none" strike="noStrike" dirty="0" err="1">
                <a:solidFill>
                  <a:srgbClr val="16191F"/>
                </a:solidFill>
                <a:effectLst/>
                <a:latin typeface="Amazon Ember"/>
              </a:rPr>
              <a:t>init</a:t>
            </a:r>
            <a:r>
              <a:rPr lang="en-IN" b="0" i="0" u="none" strike="noStrike" dirty="0">
                <a:solidFill>
                  <a:srgbClr val="16191F"/>
                </a:solidFill>
                <a:effectLst/>
                <a:latin typeface="Amazon Ember"/>
              </a:rPr>
              <a:t>); Runs the function's static code (Function </a:t>
            </a:r>
            <a:r>
              <a:rPr lang="en-IN" b="0" i="0" u="none" strike="noStrike" dirty="0" err="1">
                <a:solidFill>
                  <a:srgbClr val="16191F"/>
                </a:solidFill>
                <a:effectLst/>
                <a:latin typeface="Amazon Ember"/>
              </a:rPr>
              <a:t>init</a:t>
            </a:r>
            <a:r>
              <a:rPr lang="en-IN" b="0" i="0" u="none" strike="noStrike" dirty="0">
                <a:solidFill>
                  <a:srgbClr val="16191F"/>
                </a:solidFill>
                <a:effectLst/>
                <a:latin typeface="Amazon Ember"/>
              </a:rPr>
              <a:t>).</a:t>
            </a:r>
          </a:p>
          <a:p>
            <a:pPr algn="l"/>
            <a:endParaRPr lang="en-IN" b="0" i="0" u="none" strike="noStrike" dirty="0">
              <a:solidFill>
                <a:srgbClr val="16191F"/>
              </a:solidFill>
              <a:effectLst/>
              <a:latin typeface="Amazon Ember"/>
            </a:endParaRPr>
          </a:p>
          <a:p>
            <a:pPr algn="l"/>
            <a:r>
              <a:rPr lang="en-IN" b="0" i="0" u="none" strike="noStrike" dirty="0">
                <a:solidFill>
                  <a:srgbClr val="16191F"/>
                </a:solidFill>
                <a:effectLst/>
                <a:latin typeface="Amazon Ember"/>
              </a:rPr>
              <a:t>- Invoke Phase: When a Lambda function is invoked in response to a Next API request, Lambda sends an Invoke event to the runtime and to each extension. The function's timeout setting limits the duration of the entire Invoke phase. The invoke phase ends after the runtime and all extensions signal that they are done by sending a </a:t>
            </a:r>
            <a:r>
              <a:rPr lang="en-IN" dirty="0"/>
              <a:t>Next</a:t>
            </a:r>
            <a:r>
              <a:rPr lang="en-IN" b="0" i="0" u="none" strike="noStrike" dirty="0">
                <a:solidFill>
                  <a:srgbClr val="16191F"/>
                </a:solidFill>
                <a:effectLst/>
                <a:latin typeface="Amazon Ember"/>
              </a:rPr>
              <a:t> API request.</a:t>
            </a:r>
          </a:p>
          <a:p>
            <a:pPr algn="l"/>
            <a:endParaRPr lang="en-IN" b="0" i="0" u="none" strike="noStrike" dirty="0">
              <a:solidFill>
                <a:srgbClr val="16191F"/>
              </a:solidFill>
              <a:effectLst/>
              <a:latin typeface="Amazon Ember"/>
            </a:endParaRPr>
          </a:p>
          <a:p>
            <a:pPr algn="l"/>
            <a:r>
              <a:rPr lang="en-IN" b="0" i="0" u="none" strike="noStrike" dirty="0">
                <a:solidFill>
                  <a:srgbClr val="16191F"/>
                </a:solidFill>
                <a:effectLst/>
                <a:latin typeface="Amazon Ember"/>
              </a:rPr>
              <a:t>- Shutdown Phase: When Lambda is about to shut down the runtime, it sends a </a:t>
            </a:r>
            <a:r>
              <a:rPr lang="en-IN" dirty="0"/>
              <a:t>Shutdown</a:t>
            </a:r>
            <a:r>
              <a:rPr lang="en-IN" b="0" i="0" u="none" strike="noStrike" dirty="0">
                <a:solidFill>
                  <a:srgbClr val="16191F"/>
                </a:solidFill>
                <a:effectLst/>
                <a:latin typeface="Amazon Ember"/>
              </a:rPr>
              <a:t> event to each registered external extension. Extensions can use this time for final clean up tasks. The </a:t>
            </a:r>
            <a:r>
              <a:rPr lang="en-IN" dirty="0"/>
              <a:t>Shutdown</a:t>
            </a:r>
            <a:r>
              <a:rPr lang="en-IN" b="0" i="0" u="none" strike="noStrike" dirty="0">
                <a:solidFill>
                  <a:srgbClr val="16191F"/>
                </a:solidFill>
                <a:effectLst/>
                <a:latin typeface="Amazon Ember"/>
              </a:rPr>
              <a:t> event is a response to a </a:t>
            </a:r>
            <a:r>
              <a:rPr lang="en-IN" dirty="0"/>
              <a:t>Next</a:t>
            </a:r>
            <a:r>
              <a:rPr lang="en-IN" b="0" i="0" u="none" strike="noStrike" dirty="0">
                <a:solidFill>
                  <a:srgbClr val="16191F"/>
                </a:solidFill>
                <a:effectLst/>
                <a:latin typeface="Amazon Ember"/>
              </a:rPr>
              <a:t> API request. After the function and all extensions have completed, Lambda maintains the execution environment for some time in anticipation of another function invocation. In effect, Lambda freezes the execution environment. When the function is invoked again, Lambda thaws the environment for reuse.</a:t>
            </a:r>
          </a:p>
        </p:txBody>
      </p:sp>
      <p:sp>
        <p:nvSpPr>
          <p:cNvPr id="4" name="Slide Number Placeholder 3"/>
          <p:cNvSpPr>
            <a:spLocks noGrp="1"/>
          </p:cNvSpPr>
          <p:nvPr>
            <p:ph type="sldNum" sz="quarter" idx="5"/>
          </p:nvPr>
        </p:nvSpPr>
        <p:spPr/>
        <p:txBody>
          <a:bodyPr/>
          <a:lstStyle/>
          <a:p>
            <a:fld id="{436C1785-CD16-A349-A429-316CAAB425CF}" type="slidenum">
              <a:rPr lang="en-US" smtClean="0"/>
              <a:t>9</a:t>
            </a:fld>
            <a:endParaRPr lang="en-US"/>
          </a:p>
        </p:txBody>
      </p:sp>
    </p:spTree>
    <p:extLst>
      <p:ext uri="{BB962C8B-B14F-4D97-AF65-F5344CB8AC3E}">
        <p14:creationId xmlns:p14="http://schemas.microsoft.com/office/powerpoint/2010/main" val="1447983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Storage Service (S3)</a:t>
            </a:r>
          </a:p>
        </p:txBody>
      </p:sp>
      <p:sp>
        <p:nvSpPr>
          <p:cNvPr id="4" name="Slide Number Placeholder 3"/>
          <p:cNvSpPr>
            <a:spLocks noGrp="1"/>
          </p:cNvSpPr>
          <p:nvPr>
            <p:ph type="sldNum" sz="quarter" idx="5"/>
          </p:nvPr>
        </p:nvSpPr>
        <p:spPr/>
        <p:txBody>
          <a:bodyPr/>
          <a:lstStyle/>
          <a:p>
            <a:fld id="{436C1785-CD16-A349-A429-316CAAB425CF}" type="slidenum">
              <a:rPr lang="en-US" smtClean="0"/>
              <a:t>10</a:t>
            </a:fld>
            <a:endParaRPr lang="en-US"/>
          </a:p>
        </p:txBody>
      </p:sp>
    </p:spTree>
    <p:extLst>
      <p:ext uri="{BB962C8B-B14F-4D97-AF65-F5344CB8AC3E}">
        <p14:creationId xmlns:p14="http://schemas.microsoft.com/office/powerpoint/2010/main" val="1156764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S3 – Simple Storage Service</a:t>
            </a:r>
          </a:p>
          <a:p>
            <a:endParaRPr lang="en-US" dirty="0"/>
          </a:p>
          <a:p>
            <a:r>
              <a:rPr lang="en-US" dirty="0"/>
              <a:t>EC2 – Elastic Computing</a:t>
            </a:r>
          </a:p>
        </p:txBody>
      </p:sp>
      <p:sp>
        <p:nvSpPr>
          <p:cNvPr id="4" name="Slide Number Placeholder 3"/>
          <p:cNvSpPr>
            <a:spLocks noGrp="1"/>
          </p:cNvSpPr>
          <p:nvPr>
            <p:ph type="sldNum" sz="quarter" idx="5"/>
          </p:nvPr>
        </p:nvSpPr>
        <p:spPr/>
        <p:txBody>
          <a:bodyPr/>
          <a:lstStyle/>
          <a:p>
            <a:fld id="{436C1785-CD16-A349-A429-316CAAB425CF}" type="slidenum">
              <a:rPr lang="en-US" smtClean="0"/>
              <a:t>12</a:t>
            </a:fld>
            <a:endParaRPr lang="en-US"/>
          </a:p>
        </p:txBody>
      </p:sp>
    </p:spTree>
    <p:extLst>
      <p:ext uri="{BB962C8B-B14F-4D97-AF65-F5344CB8AC3E}">
        <p14:creationId xmlns:p14="http://schemas.microsoft.com/office/powerpoint/2010/main" val="2960529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that we have got a lot of information on lambda, its features, the execution environment; let us understand how we can run our very own serverless lambda function.</a:t>
            </a:r>
          </a:p>
          <a:p>
            <a:endParaRPr lang="en-US" dirty="0"/>
          </a:p>
          <a:p>
            <a:r>
              <a:rPr lang="en-US" dirty="0"/>
              <a:t>- The very first step is to have an AWS account. A free tier works for this. You need to search for Lambda and open the AWS Lambda console.</a:t>
            </a:r>
          </a:p>
        </p:txBody>
      </p:sp>
      <p:sp>
        <p:nvSpPr>
          <p:cNvPr id="4" name="Slide Number Placeholder 3"/>
          <p:cNvSpPr>
            <a:spLocks noGrp="1"/>
          </p:cNvSpPr>
          <p:nvPr>
            <p:ph type="sldNum" sz="quarter" idx="5"/>
          </p:nvPr>
        </p:nvSpPr>
        <p:spPr/>
        <p:txBody>
          <a:bodyPr/>
          <a:lstStyle/>
          <a:p>
            <a:fld id="{436C1785-CD16-A349-A429-316CAAB425CF}" type="slidenum">
              <a:rPr lang="en-US" smtClean="0"/>
              <a:t>13</a:t>
            </a:fld>
            <a:endParaRPr lang="en-US"/>
          </a:p>
        </p:txBody>
      </p:sp>
    </p:spTree>
    <p:extLst>
      <p:ext uri="{BB962C8B-B14F-4D97-AF65-F5344CB8AC3E}">
        <p14:creationId xmlns:p14="http://schemas.microsoft.com/office/powerpoint/2010/main" val="3100103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CEEE-1C18-0AF7-F8C1-6E353FDEF60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DC83E66-FF2F-B059-9BA5-B39A36BC9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52C0A41-FAF9-39C2-7D1B-3B1D1DADEC22}"/>
              </a:ext>
            </a:extLst>
          </p:cNvPr>
          <p:cNvSpPr>
            <a:spLocks noGrp="1"/>
          </p:cNvSpPr>
          <p:nvPr>
            <p:ph type="dt" sz="half" idx="10"/>
          </p:nvPr>
        </p:nvSpPr>
        <p:spPr/>
        <p:txBody>
          <a:bodyPr/>
          <a:lstStyle/>
          <a:p>
            <a:fld id="{65642DF8-C3EC-1348-B7FD-23530AF75FF2}" type="datetimeFigureOut">
              <a:rPr lang="en-US" smtClean="0"/>
              <a:t>2/2/23</a:t>
            </a:fld>
            <a:endParaRPr lang="en-US"/>
          </a:p>
        </p:txBody>
      </p:sp>
      <p:sp>
        <p:nvSpPr>
          <p:cNvPr id="5" name="Footer Placeholder 4">
            <a:extLst>
              <a:ext uri="{FF2B5EF4-FFF2-40B4-BE49-F238E27FC236}">
                <a16:creationId xmlns:a16="http://schemas.microsoft.com/office/drawing/2014/main" id="{E428581B-D0C0-8715-D33C-0E18A02C2E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6B6FD-745B-6895-853A-A9022D2451CB}"/>
              </a:ext>
            </a:extLst>
          </p:cNvPr>
          <p:cNvSpPr>
            <a:spLocks noGrp="1"/>
          </p:cNvSpPr>
          <p:nvPr>
            <p:ph type="sldNum" sz="quarter" idx="12"/>
          </p:nvPr>
        </p:nvSpPr>
        <p:spPr/>
        <p:txBody>
          <a:bodyPr/>
          <a:lstStyle/>
          <a:p>
            <a:fld id="{A0745D49-A214-E148-B4F7-1AD65C71EC82}" type="slidenum">
              <a:rPr lang="en-US" smtClean="0"/>
              <a:t>‹#›</a:t>
            </a:fld>
            <a:endParaRPr lang="en-US"/>
          </a:p>
        </p:txBody>
      </p:sp>
    </p:spTree>
    <p:extLst>
      <p:ext uri="{BB962C8B-B14F-4D97-AF65-F5344CB8AC3E}">
        <p14:creationId xmlns:p14="http://schemas.microsoft.com/office/powerpoint/2010/main" val="3784663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AB051-754C-6B28-3290-DCE538A9FD4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A98A5A0-8F4B-2255-483F-3430346B856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E9A619C-A02D-3756-5D4D-1216A61DF643}"/>
              </a:ext>
            </a:extLst>
          </p:cNvPr>
          <p:cNvSpPr>
            <a:spLocks noGrp="1"/>
          </p:cNvSpPr>
          <p:nvPr>
            <p:ph type="dt" sz="half" idx="10"/>
          </p:nvPr>
        </p:nvSpPr>
        <p:spPr/>
        <p:txBody>
          <a:bodyPr/>
          <a:lstStyle/>
          <a:p>
            <a:fld id="{65642DF8-C3EC-1348-B7FD-23530AF75FF2}" type="datetimeFigureOut">
              <a:rPr lang="en-US" smtClean="0"/>
              <a:t>2/2/23</a:t>
            </a:fld>
            <a:endParaRPr lang="en-US"/>
          </a:p>
        </p:txBody>
      </p:sp>
      <p:sp>
        <p:nvSpPr>
          <p:cNvPr id="5" name="Footer Placeholder 4">
            <a:extLst>
              <a:ext uri="{FF2B5EF4-FFF2-40B4-BE49-F238E27FC236}">
                <a16:creationId xmlns:a16="http://schemas.microsoft.com/office/drawing/2014/main" id="{633A9B71-C741-2D94-20A4-3D48978CB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8ED036-C43B-4AE0-133B-9F567514B20E}"/>
              </a:ext>
            </a:extLst>
          </p:cNvPr>
          <p:cNvSpPr>
            <a:spLocks noGrp="1"/>
          </p:cNvSpPr>
          <p:nvPr>
            <p:ph type="sldNum" sz="quarter" idx="12"/>
          </p:nvPr>
        </p:nvSpPr>
        <p:spPr/>
        <p:txBody>
          <a:bodyPr/>
          <a:lstStyle/>
          <a:p>
            <a:fld id="{A0745D49-A214-E148-B4F7-1AD65C71EC82}" type="slidenum">
              <a:rPr lang="en-US" smtClean="0"/>
              <a:t>‹#›</a:t>
            </a:fld>
            <a:endParaRPr lang="en-US"/>
          </a:p>
        </p:txBody>
      </p:sp>
    </p:spTree>
    <p:extLst>
      <p:ext uri="{BB962C8B-B14F-4D97-AF65-F5344CB8AC3E}">
        <p14:creationId xmlns:p14="http://schemas.microsoft.com/office/powerpoint/2010/main" val="1257274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D2547-6D32-D780-CD45-55FA0EEA954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F275F17-31BE-946B-884E-D242216CCA3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8ED782-12A8-E0BF-AA41-9BB39AF407F1}"/>
              </a:ext>
            </a:extLst>
          </p:cNvPr>
          <p:cNvSpPr>
            <a:spLocks noGrp="1"/>
          </p:cNvSpPr>
          <p:nvPr>
            <p:ph type="dt" sz="half" idx="10"/>
          </p:nvPr>
        </p:nvSpPr>
        <p:spPr/>
        <p:txBody>
          <a:bodyPr/>
          <a:lstStyle/>
          <a:p>
            <a:fld id="{65642DF8-C3EC-1348-B7FD-23530AF75FF2}" type="datetimeFigureOut">
              <a:rPr lang="en-US" smtClean="0"/>
              <a:t>2/2/23</a:t>
            </a:fld>
            <a:endParaRPr lang="en-US"/>
          </a:p>
        </p:txBody>
      </p:sp>
      <p:sp>
        <p:nvSpPr>
          <p:cNvPr id="5" name="Footer Placeholder 4">
            <a:extLst>
              <a:ext uri="{FF2B5EF4-FFF2-40B4-BE49-F238E27FC236}">
                <a16:creationId xmlns:a16="http://schemas.microsoft.com/office/drawing/2014/main" id="{469F7FAF-66D9-D656-62AB-CB9CA4EA7C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6860A3-2E2B-3713-8D8C-B0179B02F17F}"/>
              </a:ext>
            </a:extLst>
          </p:cNvPr>
          <p:cNvSpPr>
            <a:spLocks noGrp="1"/>
          </p:cNvSpPr>
          <p:nvPr>
            <p:ph type="sldNum" sz="quarter" idx="12"/>
          </p:nvPr>
        </p:nvSpPr>
        <p:spPr/>
        <p:txBody>
          <a:bodyPr/>
          <a:lstStyle/>
          <a:p>
            <a:fld id="{A0745D49-A214-E148-B4F7-1AD65C71EC82}" type="slidenum">
              <a:rPr lang="en-US" smtClean="0"/>
              <a:t>‹#›</a:t>
            </a:fld>
            <a:endParaRPr lang="en-US"/>
          </a:p>
        </p:txBody>
      </p:sp>
    </p:spTree>
    <p:extLst>
      <p:ext uri="{BB962C8B-B14F-4D97-AF65-F5344CB8AC3E}">
        <p14:creationId xmlns:p14="http://schemas.microsoft.com/office/powerpoint/2010/main" val="2604111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14EB-C8C2-09F4-1131-03BFF94E404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6761F39-094B-10BA-933B-F85FC7EEC2F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0FA69DB-120F-A5C7-15B5-636A6125C94E}"/>
              </a:ext>
            </a:extLst>
          </p:cNvPr>
          <p:cNvSpPr>
            <a:spLocks noGrp="1"/>
          </p:cNvSpPr>
          <p:nvPr>
            <p:ph type="dt" sz="half" idx="10"/>
          </p:nvPr>
        </p:nvSpPr>
        <p:spPr/>
        <p:txBody>
          <a:bodyPr/>
          <a:lstStyle/>
          <a:p>
            <a:fld id="{65642DF8-C3EC-1348-B7FD-23530AF75FF2}" type="datetimeFigureOut">
              <a:rPr lang="en-US" smtClean="0"/>
              <a:t>2/2/23</a:t>
            </a:fld>
            <a:endParaRPr lang="en-US"/>
          </a:p>
        </p:txBody>
      </p:sp>
      <p:sp>
        <p:nvSpPr>
          <p:cNvPr id="5" name="Footer Placeholder 4">
            <a:extLst>
              <a:ext uri="{FF2B5EF4-FFF2-40B4-BE49-F238E27FC236}">
                <a16:creationId xmlns:a16="http://schemas.microsoft.com/office/drawing/2014/main" id="{C99D4DF6-6808-B9D7-A955-80F830CFE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EE9CC-96A5-34B1-5069-10CF1F6246C6}"/>
              </a:ext>
            </a:extLst>
          </p:cNvPr>
          <p:cNvSpPr>
            <a:spLocks noGrp="1"/>
          </p:cNvSpPr>
          <p:nvPr>
            <p:ph type="sldNum" sz="quarter" idx="12"/>
          </p:nvPr>
        </p:nvSpPr>
        <p:spPr/>
        <p:txBody>
          <a:bodyPr/>
          <a:lstStyle/>
          <a:p>
            <a:fld id="{A0745D49-A214-E148-B4F7-1AD65C71EC82}" type="slidenum">
              <a:rPr lang="en-US" smtClean="0"/>
              <a:t>‹#›</a:t>
            </a:fld>
            <a:endParaRPr lang="en-US"/>
          </a:p>
        </p:txBody>
      </p:sp>
    </p:spTree>
    <p:extLst>
      <p:ext uri="{BB962C8B-B14F-4D97-AF65-F5344CB8AC3E}">
        <p14:creationId xmlns:p14="http://schemas.microsoft.com/office/powerpoint/2010/main" val="137422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48C4-4F07-606F-8964-B0A53EA0233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3C40EE7-663C-19D4-3941-44026DBC7A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9470AEC-B6C4-6527-5A91-A364B6ECB380}"/>
              </a:ext>
            </a:extLst>
          </p:cNvPr>
          <p:cNvSpPr>
            <a:spLocks noGrp="1"/>
          </p:cNvSpPr>
          <p:nvPr>
            <p:ph type="dt" sz="half" idx="10"/>
          </p:nvPr>
        </p:nvSpPr>
        <p:spPr/>
        <p:txBody>
          <a:bodyPr/>
          <a:lstStyle/>
          <a:p>
            <a:fld id="{65642DF8-C3EC-1348-B7FD-23530AF75FF2}" type="datetimeFigureOut">
              <a:rPr lang="en-US" smtClean="0"/>
              <a:t>2/2/23</a:t>
            </a:fld>
            <a:endParaRPr lang="en-US"/>
          </a:p>
        </p:txBody>
      </p:sp>
      <p:sp>
        <p:nvSpPr>
          <p:cNvPr id="5" name="Footer Placeholder 4">
            <a:extLst>
              <a:ext uri="{FF2B5EF4-FFF2-40B4-BE49-F238E27FC236}">
                <a16:creationId xmlns:a16="http://schemas.microsoft.com/office/drawing/2014/main" id="{794D4BA5-E995-B2B5-FC8E-98D0BBC0F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08B04-712C-201D-2D73-500EAD89D51C}"/>
              </a:ext>
            </a:extLst>
          </p:cNvPr>
          <p:cNvSpPr>
            <a:spLocks noGrp="1"/>
          </p:cNvSpPr>
          <p:nvPr>
            <p:ph type="sldNum" sz="quarter" idx="12"/>
          </p:nvPr>
        </p:nvSpPr>
        <p:spPr/>
        <p:txBody>
          <a:bodyPr/>
          <a:lstStyle/>
          <a:p>
            <a:fld id="{A0745D49-A214-E148-B4F7-1AD65C71EC82}" type="slidenum">
              <a:rPr lang="en-US" smtClean="0"/>
              <a:t>‹#›</a:t>
            </a:fld>
            <a:endParaRPr lang="en-US"/>
          </a:p>
        </p:txBody>
      </p:sp>
    </p:spTree>
    <p:extLst>
      <p:ext uri="{BB962C8B-B14F-4D97-AF65-F5344CB8AC3E}">
        <p14:creationId xmlns:p14="http://schemas.microsoft.com/office/powerpoint/2010/main" val="1665222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029FB-16C1-E530-315D-36405976C1F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128BCAD-E8C0-C1A6-C1F5-BB180272629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7E2285C-DEF4-BACF-03D7-369E6844D4C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A457C05-C65A-CB55-7DEF-6424D944DDDA}"/>
              </a:ext>
            </a:extLst>
          </p:cNvPr>
          <p:cNvSpPr>
            <a:spLocks noGrp="1"/>
          </p:cNvSpPr>
          <p:nvPr>
            <p:ph type="dt" sz="half" idx="10"/>
          </p:nvPr>
        </p:nvSpPr>
        <p:spPr/>
        <p:txBody>
          <a:bodyPr/>
          <a:lstStyle/>
          <a:p>
            <a:fld id="{65642DF8-C3EC-1348-B7FD-23530AF75FF2}" type="datetimeFigureOut">
              <a:rPr lang="en-US" smtClean="0"/>
              <a:t>2/2/23</a:t>
            </a:fld>
            <a:endParaRPr lang="en-US"/>
          </a:p>
        </p:txBody>
      </p:sp>
      <p:sp>
        <p:nvSpPr>
          <p:cNvPr id="6" name="Footer Placeholder 5">
            <a:extLst>
              <a:ext uri="{FF2B5EF4-FFF2-40B4-BE49-F238E27FC236}">
                <a16:creationId xmlns:a16="http://schemas.microsoft.com/office/drawing/2014/main" id="{43DC30B9-DFA7-5A4E-C5B7-B84510583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A42EEF-4311-9765-F72D-2B848EA7AB32}"/>
              </a:ext>
            </a:extLst>
          </p:cNvPr>
          <p:cNvSpPr>
            <a:spLocks noGrp="1"/>
          </p:cNvSpPr>
          <p:nvPr>
            <p:ph type="sldNum" sz="quarter" idx="12"/>
          </p:nvPr>
        </p:nvSpPr>
        <p:spPr/>
        <p:txBody>
          <a:bodyPr/>
          <a:lstStyle/>
          <a:p>
            <a:fld id="{A0745D49-A214-E148-B4F7-1AD65C71EC82}" type="slidenum">
              <a:rPr lang="en-US" smtClean="0"/>
              <a:t>‹#›</a:t>
            </a:fld>
            <a:endParaRPr lang="en-US"/>
          </a:p>
        </p:txBody>
      </p:sp>
    </p:spTree>
    <p:extLst>
      <p:ext uri="{BB962C8B-B14F-4D97-AF65-F5344CB8AC3E}">
        <p14:creationId xmlns:p14="http://schemas.microsoft.com/office/powerpoint/2010/main" val="218402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455A-663D-E16A-6D3C-1051B407D6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3E9E91F-AA1A-3CA7-1EBF-35AE6C702F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32B5DC3-1BCC-54A3-DA1B-0F2476E96DE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7962566-EC78-F788-8E1E-EB06E79AFF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9F18804-782D-ACE9-465E-000E2B12E34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435EED4-C739-CAE9-AAFB-34689299C0FD}"/>
              </a:ext>
            </a:extLst>
          </p:cNvPr>
          <p:cNvSpPr>
            <a:spLocks noGrp="1"/>
          </p:cNvSpPr>
          <p:nvPr>
            <p:ph type="dt" sz="half" idx="10"/>
          </p:nvPr>
        </p:nvSpPr>
        <p:spPr/>
        <p:txBody>
          <a:bodyPr/>
          <a:lstStyle/>
          <a:p>
            <a:fld id="{65642DF8-C3EC-1348-B7FD-23530AF75FF2}" type="datetimeFigureOut">
              <a:rPr lang="en-US" smtClean="0"/>
              <a:t>2/2/23</a:t>
            </a:fld>
            <a:endParaRPr lang="en-US"/>
          </a:p>
        </p:txBody>
      </p:sp>
      <p:sp>
        <p:nvSpPr>
          <p:cNvPr id="8" name="Footer Placeholder 7">
            <a:extLst>
              <a:ext uri="{FF2B5EF4-FFF2-40B4-BE49-F238E27FC236}">
                <a16:creationId xmlns:a16="http://schemas.microsoft.com/office/drawing/2014/main" id="{C1878131-E93F-8EAE-E958-F80FF3DFD8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F16F3E-E25F-BA8A-A741-E65B3EDE432B}"/>
              </a:ext>
            </a:extLst>
          </p:cNvPr>
          <p:cNvSpPr>
            <a:spLocks noGrp="1"/>
          </p:cNvSpPr>
          <p:nvPr>
            <p:ph type="sldNum" sz="quarter" idx="12"/>
          </p:nvPr>
        </p:nvSpPr>
        <p:spPr/>
        <p:txBody>
          <a:bodyPr/>
          <a:lstStyle/>
          <a:p>
            <a:fld id="{A0745D49-A214-E148-B4F7-1AD65C71EC82}" type="slidenum">
              <a:rPr lang="en-US" smtClean="0"/>
              <a:t>‹#›</a:t>
            </a:fld>
            <a:endParaRPr lang="en-US"/>
          </a:p>
        </p:txBody>
      </p:sp>
    </p:spTree>
    <p:extLst>
      <p:ext uri="{BB962C8B-B14F-4D97-AF65-F5344CB8AC3E}">
        <p14:creationId xmlns:p14="http://schemas.microsoft.com/office/powerpoint/2010/main" val="2036813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12F8-E5E8-CD17-236F-4516B0EA331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608AABD-8911-E052-D0C9-2F77698300CD}"/>
              </a:ext>
            </a:extLst>
          </p:cNvPr>
          <p:cNvSpPr>
            <a:spLocks noGrp="1"/>
          </p:cNvSpPr>
          <p:nvPr>
            <p:ph type="dt" sz="half" idx="10"/>
          </p:nvPr>
        </p:nvSpPr>
        <p:spPr/>
        <p:txBody>
          <a:bodyPr/>
          <a:lstStyle/>
          <a:p>
            <a:fld id="{65642DF8-C3EC-1348-B7FD-23530AF75FF2}" type="datetimeFigureOut">
              <a:rPr lang="en-US" smtClean="0"/>
              <a:t>2/2/23</a:t>
            </a:fld>
            <a:endParaRPr lang="en-US"/>
          </a:p>
        </p:txBody>
      </p:sp>
      <p:sp>
        <p:nvSpPr>
          <p:cNvPr id="4" name="Footer Placeholder 3">
            <a:extLst>
              <a:ext uri="{FF2B5EF4-FFF2-40B4-BE49-F238E27FC236}">
                <a16:creationId xmlns:a16="http://schemas.microsoft.com/office/drawing/2014/main" id="{FD4FA007-41A5-87E9-6ACC-8B222621DB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0159A9-3AE3-6037-8AD6-8FABF1A59AF9}"/>
              </a:ext>
            </a:extLst>
          </p:cNvPr>
          <p:cNvSpPr>
            <a:spLocks noGrp="1"/>
          </p:cNvSpPr>
          <p:nvPr>
            <p:ph type="sldNum" sz="quarter" idx="12"/>
          </p:nvPr>
        </p:nvSpPr>
        <p:spPr/>
        <p:txBody>
          <a:bodyPr/>
          <a:lstStyle/>
          <a:p>
            <a:fld id="{A0745D49-A214-E148-B4F7-1AD65C71EC82}" type="slidenum">
              <a:rPr lang="en-US" smtClean="0"/>
              <a:t>‹#›</a:t>
            </a:fld>
            <a:endParaRPr lang="en-US"/>
          </a:p>
        </p:txBody>
      </p:sp>
    </p:spTree>
    <p:extLst>
      <p:ext uri="{BB962C8B-B14F-4D97-AF65-F5344CB8AC3E}">
        <p14:creationId xmlns:p14="http://schemas.microsoft.com/office/powerpoint/2010/main" val="3212386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6DE1F7-790C-407A-6D5C-B08964854A10}"/>
              </a:ext>
            </a:extLst>
          </p:cNvPr>
          <p:cNvSpPr>
            <a:spLocks noGrp="1"/>
          </p:cNvSpPr>
          <p:nvPr>
            <p:ph type="dt" sz="half" idx="10"/>
          </p:nvPr>
        </p:nvSpPr>
        <p:spPr/>
        <p:txBody>
          <a:bodyPr/>
          <a:lstStyle/>
          <a:p>
            <a:fld id="{65642DF8-C3EC-1348-B7FD-23530AF75FF2}" type="datetimeFigureOut">
              <a:rPr lang="en-US" smtClean="0"/>
              <a:t>2/2/23</a:t>
            </a:fld>
            <a:endParaRPr lang="en-US"/>
          </a:p>
        </p:txBody>
      </p:sp>
      <p:sp>
        <p:nvSpPr>
          <p:cNvPr id="3" name="Footer Placeholder 2">
            <a:extLst>
              <a:ext uri="{FF2B5EF4-FFF2-40B4-BE49-F238E27FC236}">
                <a16:creationId xmlns:a16="http://schemas.microsoft.com/office/drawing/2014/main" id="{B643C8F7-C183-7497-C4BD-286B0E4BFE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0ED2F-A812-98CD-A032-22FDA687CB1A}"/>
              </a:ext>
            </a:extLst>
          </p:cNvPr>
          <p:cNvSpPr>
            <a:spLocks noGrp="1"/>
          </p:cNvSpPr>
          <p:nvPr>
            <p:ph type="sldNum" sz="quarter" idx="12"/>
          </p:nvPr>
        </p:nvSpPr>
        <p:spPr/>
        <p:txBody>
          <a:bodyPr/>
          <a:lstStyle/>
          <a:p>
            <a:fld id="{A0745D49-A214-E148-B4F7-1AD65C71EC82}" type="slidenum">
              <a:rPr lang="en-US" smtClean="0"/>
              <a:t>‹#›</a:t>
            </a:fld>
            <a:endParaRPr lang="en-US"/>
          </a:p>
        </p:txBody>
      </p:sp>
    </p:spTree>
    <p:extLst>
      <p:ext uri="{BB962C8B-B14F-4D97-AF65-F5344CB8AC3E}">
        <p14:creationId xmlns:p14="http://schemas.microsoft.com/office/powerpoint/2010/main" val="3530018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94D96-A831-9D0C-BB0E-BEDC772951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CED62AB-562F-63C9-53A4-8E45216799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41B1B25-982A-4A58-E354-3ACCEC3561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E579E0D-4D43-6B01-FC2F-48BA46309778}"/>
              </a:ext>
            </a:extLst>
          </p:cNvPr>
          <p:cNvSpPr>
            <a:spLocks noGrp="1"/>
          </p:cNvSpPr>
          <p:nvPr>
            <p:ph type="dt" sz="half" idx="10"/>
          </p:nvPr>
        </p:nvSpPr>
        <p:spPr/>
        <p:txBody>
          <a:bodyPr/>
          <a:lstStyle/>
          <a:p>
            <a:fld id="{65642DF8-C3EC-1348-B7FD-23530AF75FF2}" type="datetimeFigureOut">
              <a:rPr lang="en-US" smtClean="0"/>
              <a:t>2/2/23</a:t>
            </a:fld>
            <a:endParaRPr lang="en-US"/>
          </a:p>
        </p:txBody>
      </p:sp>
      <p:sp>
        <p:nvSpPr>
          <p:cNvPr id="6" name="Footer Placeholder 5">
            <a:extLst>
              <a:ext uri="{FF2B5EF4-FFF2-40B4-BE49-F238E27FC236}">
                <a16:creationId xmlns:a16="http://schemas.microsoft.com/office/drawing/2014/main" id="{074344F4-B026-4880-6668-8E0C804CB5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66CF75-B976-8650-A3ED-7F840525FECE}"/>
              </a:ext>
            </a:extLst>
          </p:cNvPr>
          <p:cNvSpPr>
            <a:spLocks noGrp="1"/>
          </p:cNvSpPr>
          <p:nvPr>
            <p:ph type="sldNum" sz="quarter" idx="12"/>
          </p:nvPr>
        </p:nvSpPr>
        <p:spPr/>
        <p:txBody>
          <a:bodyPr/>
          <a:lstStyle/>
          <a:p>
            <a:fld id="{A0745D49-A214-E148-B4F7-1AD65C71EC82}" type="slidenum">
              <a:rPr lang="en-US" smtClean="0"/>
              <a:t>‹#›</a:t>
            </a:fld>
            <a:endParaRPr lang="en-US"/>
          </a:p>
        </p:txBody>
      </p:sp>
    </p:spTree>
    <p:extLst>
      <p:ext uri="{BB962C8B-B14F-4D97-AF65-F5344CB8AC3E}">
        <p14:creationId xmlns:p14="http://schemas.microsoft.com/office/powerpoint/2010/main" val="2372858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AAA66-3592-7162-283C-BCDA648A86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3B1AE25-4EA2-5582-A3DB-A36099F68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61D35B-DB0A-5964-08DB-3CD4506E5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C44F32-36FA-BEC2-9B3C-C1F343D67091}"/>
              </a:ext>
            </a:extLst>
          </p:cNvPr>
          <p:cNvSpPr>
            <a:spLocks noGrp="1"/>
          </p:cNvSpPr>
          <p:nvPr>
            <p:ph type="dt" sz="half" idx="10"/>
          </p:nvPr>
        </p:nvSpPr>
        <p:spPr/>
        <p:txBody>
          <a:bodyPr/>
          <a:lstStyle/>
          <a:p>
            <a:fld id="{65642DF8-C3EC-1348-B7FD-23530AF75FF2}" type="datetimeFigureOut">
              <a:rPr lang="en-US" smtClean="0"/>
              <a:t>2/2/23</a:t>
            </a:fld>
            <a:endParaRPr lang="en-US"/>
          </a:p>
        </p:txBody>
      </p:sp>
      <p:sp>
        <p:nvSpPr>
          <p:cNvPr id="6" name="Footer Placeholder 5">
            <a:extLst>
              <a:ext uri="{FF2B5EF4-FFF2-40B4-BE49-F238E27FC236}">
                <a16:creationId xmlns:a16="http://schemas.microsoft.com/office/drawing/2014/main" id="{1540E118-73FC-C88C-1D0C-61873AF46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FAAED-2458-F0F1-1AB4-94D6C1CCA943}"/>
              </a:ext>
            </a:extLst>
          </p:cNvPr>
          <p:cNvSpPr>
            <a:spLocks noGrp="1"/>
          </p:cNvSpPr>
          <p:nvPr>
            <p:ph type="sldNum" sz="quarter" idx="12"/>
          </p:nvPr>
        </p:nvSpPr>
        <p:spPr/>
        <p:txBody>
          <a:bodyPr/>
          <a:lstStyle/>
          <a:p>
            <a:fld id="{A0745D49-A214-E148-B4F7-1AD65C71EC82}" type="slidenum">
              <a:rPr lang="en-US" smtClean="0"/>
              <a:t>‹#›</a:t>
            </a:fld>
            <a:endParaRPr lang="en-US"/>
          </a:p>
        </p:txBody>
      </p:sp>
    </p:spTree>
    <p:extLst>
      <p:ext uri="{BB962C8B-B14F-4D97-AF65-F5344CB8AC3E}">
        <p14:creationId xmlns:p14="http://schemas.microsoft.com/office/powerpoint/2010/main" val="101940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25182B-C32F-E6A4-B792-D2A011E9FD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E2BA9D6-57F9-F968-A76D-EBD0C1C5B5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87EB183-0056-88BE-4F9F-71DA399C2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642DF8-C3EC-1348-B7FD-23530AF75FF2}" type="datetimeFigureOut">
              <a:rPr lang="en-US" smtClean="0"/>
              <a:t>2/2/23</a:t>
            </a:fld>
            <a:endParaRPr lang="en-US"/>
          </a:p>
        </p:txBody>
      </p:sp>
      <p:sp>
        <p:nvSpPr>
          <p:cNvPr id="5" name="Footer Placeholder 4">
            <a:extLst>
              <a:ext uri="{FF2B5EF4-FFF2-40B4-BE49-F238E27FC236}">
                <a16:creationId xmlns:a16="http://schemas.microsoft.com/office/drawing/2014/main" id="{2EC38608-03F8-3F49-7EDB-5E7A939D3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BCE3FF-A62B-EEC8-F6A7-C65D2EB767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45D49-A214-E148-B4F7-1AD65C71EC82}" type="slidenum">
              <a:rPr lang="en-US" smtClean="0"/>
              <a:t>‹#›</a:t>
            </a:fld>
            <a:endParaRPr lang="en-US"/>
          </a:p>
        </p:txBody>
      </p:sp>
    </p:spTree>
    <p:extLst>
      <p:ext uri="{BB962C8B-B14F-4D97-AF65-F5344CB8AC3E}">
        <p14:creationId xmlns:p14="http://schemas.microsoft.com/office/powerpoint/2010/main" val="27273486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2502C-E05A-5D42-4899-888F42F1087C}"/>
              </a:ext>
            </a:extLst>
          </p:cNvPr>
          <p:cNvSpPr>
            <a:spLocks noGrp="1"/>
          </p:cNvSpPr>
          <p:nvPr>
            <p:ph type="ctrTitle"/>
          </p:nvPr>
        </p:nvSpPr>
        <p:spPr/>
        <p:txBody>
          <a:bodyPr/>
          <a:lstStyle/>
          <a:p>
            <a:r>
              <a:rPr lang="en-IN" b="1" i="0" u="none" strike="noStrike" dirty="0">
                <a:effectLst/>
                <a:latin typeface="Times New Roman" panose="02020603050405020304" pitchFamily="18" charset="0"/>
                <a:cs typeface="Times New Roman" panose="02020603050405020304" pitchFamily="18" charset="0"/>
              </a:rPr>
              <a:t>Microservices and AWS Lambda - Simplified</a:t>
            </a:r>
            <a:endParaRPr lang="en-US"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2A43D9A-A557-C82D-4D12-2F05D8CD56E4}"/>
              </a:ext>
            </a:extLst>
          </p:cNvPr>
          <p:cNvSpPr>
            <a:spLocks noGrp="1"/>
          </p:cNvSpPr>
          <p:nvPr>
            <p:ph type="subTitle" idx="1"/>
          </p:nvPr>
        </p:nvSpPr>
        <p:spPr>
          <a:xfrm>
            <a:off x="3990109" y="3851422"/>
            <a:ext cx="8201891" cy="1190478"/>
          </a:xfrm>
        </p:spPr>
        <p:txBody>
          <a:bodyPr>
            <a:normAutofit lnSpcReduction="10000"/>
          </a:bodyPr>
          <a:lstStyle/>
          <a:p>
            <a:pPr marL="800100" lvl="1" indent="-342900">
              <a:buFontTx/>
              <a:buChar char="-"/>
            </a:pPr>
            <a:r>
              <a:rPr lang="en-US" sz="2400" dirty="0" err="1">
                <a:latin typeface="Times New Roman" panose="02020603050405020304" pitchFamily="18" charset="0"/>
                <a:cs typeface="Times New Roman" panose="02020603050405020304" pitchFamily="18" charset="0"/>
              </a:rPr>
              <a:t>Aritra</a:t>
            </a:r>
            <a:r>
              <a:rPr lang="en-US" sz="2400" dirty="0">
                <a:latin typeface="Times New Roman" panose="02020603050405020304" pitchFamily="18" charset="0"/>
                <a:cs typeface="Times New Roman" panose="02020603050405020304" pitchFamily="18" charset="0"/>
              </a:rPr>
              <a:t> Sarkar</a:t>
            </a:r>
          </a:p>
          <a:p>
            <a:pPr marL="800100" lvl="1" indent="-342900">
              <a:buFontTx/>
              <a:buChar char="-"/>
            </a:pPr>
            <a:r>
              <a:rPr lang="en-US" sz="2400" dirty="0">
                <a:latin typeface="Times New Roman" panose="02020603050405020304" pitchFamily="18" charset="0"/>
                <a:cs typeface="Times New Roman" panose="02020603050405020304" pitchFamily="18" charset="0"/>
              </a:rPr>
              <a:t>Jishnu Kumar Srivastava</a:t>
            </a:r>
          </a:p>
          <a:p>
            <a:pPr marL="800100" lvl="1" indent="-342900">
              <a:buFontTx/>
              <a:buChar char="-"/>
            </a:pPr>
            <a:r>
              <a:rPr lang="en-US" sz="2400" dirty="0" err="1">
                <a:latin typeface="Times New Roman" panose="02020603050405020304" pitchFamily="18" charset="0"/>
                <a:cs typeface="Times New Roman" panose="02020603050405020304" pitchFamily="18" charset="0"/>
              </a:rPr>
              <a:t>Shivam</a:t>
            </a:r>
            <a:r>
              <a:rPr lang="en-US" sz="2400" dirty="0">
                <a:latin typeface="Times New Roman" panose="02020603050405020304" pitchFamily="18" charset="0"/>
                <a:cs typeface="Times New Roman" panose="02020603050405020304" pitchFamily="18" charset="0"/>
              </a:rPr>
              <a:t> Tripathi</a:t>
            </a:r>
          </a:p>
        </p:txBody>
      </p:sp>
    </p:spTree>
    <p:extLst>
      <p:ext uri="{BB962C8B-B14F-4D97-AF65-F5344CB8AC3E}">
        <p14:creationId xmlns:p14="http://schemas.microsoft.com/office/powerpoint/2010/main" val="3683147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E7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5637-E945-878A-695B-A3335174A324}"/>
              </a:ext>
            </a:extLst>
          </p:cNvPr>
          <p:cNvSpPr>
            <a:spLocks noGrp="1"/>
          </p:cNvSpPr>
          <p:nvPr>
            <p:ph type="title"/>
          </p:nvPr>
        </p:nvSpPr>
        <p:spPr>
          <a:xfrm>
            <a:off x="838200" y="365126"/>
            <a:ext cx="10515600" cy="521566"/>
          </a:xfrm>
        </p:spPr>
        <p:txBody>
          <a:bodyPr>
            <a:noAutofit/>
          </a:bodyPr>
          <a:lstStyle/>
          <a:p>
            <a:r>
              <a:rPr lang="en-US" sz="3500" b="1" dirty="0">
                <a:latin typeface="Times New Roman" panose="02020603050405020304" pitchFamily="18" charset="0"/>
                <a:cs typeface="Times New Roman" panose="02020603050405020304" pitchFamily="18" charset="0"/>
              </a:rPr>
              <a:t>How it Works: File Processing</a:t>
            </a:r>
          </a:p>
        </p:txBody>
      </p:sp>
      <p:pic>
        <p:nvPicPr>
          <p:cNvPr id="4098" name="Picture 2" descr="Diagram showing how AWS Lambda works. A photograph is taken, then uploaded to the S3 bucket. Lambda is triggered to run resizing code, and the photo is resized. ">
            <a:extLst>
              <a:ext uri="{FF2B5EF4-FFF2-40B4-BE49-F238E27FC236}">
                <a16:creationId xmlns:a16="http://schemas.microsoft.com/office/drawing/2014/main" id="{64290B58-3074-69F9-A53A-5824FAFA1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676400"/>
            <a:ext cx="120777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WS Lambda - Wikipedia">
            <a:extLst>
              <a:ext uri="{FF2B5EF4-FFF2-40B4-BE49-F238E27FC236}">
                <a16:creationId xmlns:a16="http://schemas.microsoft.com/office/drawing/2014/main" id="{F4D0D447-10F0-BBE9-5A59-E5D388F94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540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E7E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BC8529-DDAF-519D-1C4C-CB074BB271FE}"/>
              </a:ext>
            </a:extLst>
          </p:cNvPr>
          <p:cNvSpPr>
            <a:spLocks noGrp="1"/>
          </p:cNvSpPr>
          <p:nvPr>
            <p:ph type="title"/>
          </p:nvPr>
        </p:nvSpPr>
        <p:spPr>
          <a:xfrm>
            <a:off x="838200" y="365126"/>
            <a:ext cx="10515600" cy="521566"/>
          </a:xfrm>
        </p:spPr>
        <p:txBody>
          <a:bodyPr>
            <a:noAutofit/>
          </a:bodyPr>
          <a:lstStyle/>
          <a:p>
            <a:r>
              <a:rPr lang="en-US" sz="3500" b="1" dirty="0">
                <a:latin typeface="Times New Roman" panose="02020603050405020304" pitchFamily="18" charset="0"/>
                <a:cs typeface="Times New Roman" panose="02020603050405020304" pitchFamily="18" charset="0"/>
              </a:rPr>
              <a:t>How it Works: Web Applications</a:t>
            </a:r>
          </a:p>
        </p:txBody>
      </p:sp>
      <p:pic>
        <p:nvPicPr>
          <p:cNvPr id="5122" name="Picture 2" descr="Diagram showing how Amazon S3, API Gateway, and DynamoDB work together to retrieve weather data.">
            <a:extLst>
              <a:ext uri="{FF2B5EF4-FFF2-40B4-BE49-F238E27FC236}">
                <a16:creationId xmlns:a16="http://schemas.microsoft.com/office/drawing/2014/main" id="{FFB13770-78B6-1CF7-E5C7-E61BBB849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12192000" cy="2895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WS Lambda - Wikipedia">
            <a:extLst>
              <a:ext uri="{FF2B5EF4-FFF2-40B4-BE49-F238E27FC236}">
                <a16:creationId xmlns:a16="http://schemas.microsoft.com/office/drawing/2014/main" id="{9461D0FD-9EE0-0E50-6A4B-4845DF176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20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A6CB8B-7734-58F4-5229-E74E55F00D82}"/>
              </a:ext>
            </a:extLst>
          </p:cNvPr>
          <p:cNvSpPr>
            <a:spLocks noGrp="1"/>
          </p:cNvSpPr>
          <p:nvPr>
            <p:ph type="title"/>
          </p:nvPr>
        </p:nvSpPr>
        <p:spPr>
          <a:xfrm>
            <a:off x="838200" y="327026"/>
            <a:ext cx="10515600" cy="521566"/>
          </a:xfrm>
        </p:spPr>
        <p:txBody>
          <a:bodyPr>
            <a:noAutofit/>
          </a:bodyPr>
          <a:lstStyle/>
          <a:p>
            <a:r>
              <a:rPr lang="en-US" sz="3500" b="1" dirty="0">
                <a:latin typeface="Times New Roman" panose="02020603050405020304" pitchFamily="18" charset="0"/>
                <a:cs typeface="Times New Roman" panose="02020603050405020304" pitchFamily="18" charset="0"/>
              </a:rPr>
              <a:t>Building Lambda Functions with Python</a:t>
            </a:r>
          </a:p>
        </p:txBody>
      </p:sp>
      <p:sp>
        <p:nvSpPr>
          <p:cNvPr id="6" name="TextBox 5">
            <a:extLst>
              <a:ext uri="{FF2B5EF4-FFF2-40B4-BE49-F238E27FC236}">
                <a16:creationId xmlns:a16="http://schemas.microsoft.com/office/drawing/2014/main" id="{D0FC4D62-C305-7865-7A62-565521996B9B}"/>
              </a:ext>
            </a:extLst>
          </p:cNvPr>
          <p:cNvSpPr txBox="1"/>
          <p:nvPr/>
        </p:nvSpPr>
        <p:spPr>
          <a:xfrm>
            <a:off x="838200" y="1435725"/>
            <a:ext cx="9428018" cy="2462213"/>
          </a:xfrm>
          <a:prstGeom prst="rect">
            <a:avLst/>
          </a:prstGeom>
          <a:noFill/>
        </p:spPr>
        <p:txBody>
          <a:bodyPr wrap="square">
            <a:spAutoFit/>
          </a:bodyPr>
          <a:lstStyle/>
          <a:p>
            <a:pPr marL="285750" indent="-285750">
              <a:buFont typeface="Arial" panose="020B0604020202020204" pitchFamily="34" charset="0"/>
              <a:buChar char="•"/>
            </a:pPr>
            <a:r>
              <a:rPr lang="en-IN" sz="2200" b="0" i="0" u="none" strike="noStrike" dirty="0">
                <a:solidFill>
                  <a:srgbClr val="16191F"/>
                </a:solidFill>
                <a:effectLst/>
                <a:latin typeface="Times New Roman" panose="02020603050405020304" pitchFamily="18" charset="0"/>
                <a:cs typeface="Times New Roman" panose="02020603050405020304" pitchFamily="18" charset="0"/>
              </a:rPr>
              <a:t>Lambda provides runtimes for Python that run </a:t>
            </a:r>
            <a:r>
              <a:rPr lang="en-IN" sz="2200" dirty="0">
                <a:solidFill>
                  <a:srgbClr val="16191F"/>
                </a:solidFill>
                <a:latin typeface="Times New Roman" panose="02020603050405020304" pitchFamily="18" charset="0"/>
                <a:cs typeface="Times New Roman" panose="02020603050405020304" pitchFamily="18" charset="0"/>
              </a:rPr>
              <a:t>the</a:t>
            </a:r>
            <a:r>
              <a:rPr lang="en-IN" sz="2200" b="0" i="0" u="none" strike="noStrike" dirty="0">
                <a:solidFill>
                  <a:srgbClr val="16191F"/>
                </a:solidFill>
                <a:effectLst/>
                <a:latin typeface="Times New Roman" panose="02020603050405020304" pitchFamily="18" charset="0"/>
                <a:cs typeface="Times New Roman" panose="02020603050405020304" pitchFamily="18" charset="0"/>
              </a:rPr>
              <a:t> code(s) to process events. </a:t>
            </a:r>
          </a:p>
          <a:p>
            <a:pPr marL="285750" indent="-285750">
              <a:buFont typeface="Arial" panose="020B0604020202020204" pitchFamily="34" charset="0"/>
              <a:buChar char="•"/>
            </a:pPr>
            <a:endParaRPr lang="en-IN" sz="2200" b="0" i="0" u="none" strike="noStrike" dirty="0">
              <a:solidFill>
                <a:srgbClr val="16191F"/>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200" dirty="0">
                <a:solidFill>
                  <a:srgbClr val="16191F"/>
                </a:solidFill>
                <a:latin typeface="Times New Roman" panose="02020603050405020304" pitchFamily="18" charset="0"/>
                <a:cs typeface="Times New Roman" panose="02020603050405020304" pitchFamily="18" charset="0"/>
              </a:rPr>
              <a:t>The</a:t>
            </a:r>
            <a:r>
              <a:rPr lang="en-IN" sz="2200" b="0" i="0" u="none" strike="noStrike" dirty="0">
                <a:solidFill>
                  <a:srgbClr val="16191F"/>
                </a:solidFill>
                <a:effectLst/>
                <a:latin typeface="Times New Roman" panose="02020603050405020304" pitchFamily="18" charset="0"/>
                <a:cs typeface="Times New Roman" panose="02020603050405020304" pitchFamily="18" charset="0"/>
              </a:rPr>
              <a:t> code runs in an environment that includes </a:t>
            </a:r>
            <a:r>
              <a:rPr lang="en-IN" sz="2200" dirty="0">
                <a:solidFill>
                  <a:srgbClr val="16191F"/>
                </a:solidFill>
                <a:latin typeface="Times New Roman" panose="02020603050405020304" pitchFamily="18" charset="0"/>
                <a:cs typeface="Times New Roman" panose="02020603050405020304" pitchFamily="18" charset="0"/>
              </a:rPr>
              <a:t>Boto3</a:t>
            </a:r>
            <a:r>
              <a:rPr lang="en-IN" sz="2200" b="0" i="0" u="none" strike="noStrike" dirty="0">
                <a:solidFill>
                  <a:srgbClr val="16191F"/>
                </a:solidFill>
                <a:effectLst/>
                <a:latin typeface="Times New Roman" panose="02020603050405020304" pitchFamily="18" charset="0"/>
                <a:cs typeface="Times New Roman" panose="02020603050405020304" pitchFamily="18" charset="0"/>
              </a:rPr>
              <a:t> (SDK for Python), with credentials from an AWS Identity and Access Management (IAM) role that you manage.</a:t>
            </a:r>
          </a:p>
          <a:p>
            <a:pPr marL="285750" indent="-285750">
              <a:buFont typeface="Arial" panose="020B0604020202020204" pitchFamily="34" charset="0"/>
              <a:buChar char="•"/>
            </a:pPr>
            <a:endParaRPr lang="en-IN" sz="2200" dirty="0">
              <a:solidFill>
                <a:srgbClr val="16191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200" dirty="0">
                <a:solidFill>
                  <a:srgbClr val="16191F"/>
                </a:solidFill>
                <a:latin typeface="Times New Roman" panose="02020603050405020304" pitchFamily="18" charset="0"/>
                <a:cs typeface="Times New Roman" panose="02020603050405020304" pitchFamily="18" charset="0"/>
              </a:rPr>
              <a:t>Boto3 integrates easily with S3, EC2, DynamoDB and APIs.</a:t>
            </a:r>
            <a:endParaRPr lang="en-US" sz="22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E853DFA6-949A-C861-647F-8F43C05D3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71" t="21913" r="5000" b="26512"/>
          <a:stretch/>
        </p:blipFill>
        <p:spPr bwMode="auto">
          <a:xfrm>
            <a:off x="1131485" y="4236492"/>
            <a:ext cx="10222315" cy="20890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WS Lambda - Wikipedia">
            <a:extLst>
              <a:ext uri="{FF2B5EF4-FFF2-40B4-BE49-F238E27FC236}">
                <a16:creationId xmlns:a16="http://schemas.microsoft.com/office/drawing/2014/main" id="{6C873126-FF8C-E603-AD6A-1B0552700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686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E77F9AD-2ED3-8F91-5D89-CE970B204732}"/>
              </a:ext>
            </a:extLst>
          </p:cNvPr>
          <p:cNvSpPr>
            <a:spLocks noGrp="1"/>
          </p:cNvSpPr>
          <p:nvPr>
            <p:ph type="title"/>
          </p:nvPr>
        </p:nvSpPr>
        <p:spPr>
          <a:xfrm>
            <a:off x="838200" y="365126"/>
            <a:ext cx="10515600" cy="521566"/>
          </a:xfrm>
        </p:spPr>
        <p:txBody>
          <a:bodyPr>
            <a:noAutofit/>
          </a:bodyPr>
          <a:lstStyle/>
          <a:p>
            <a:r>
              <a:rPr lang="en-US" sz="3500" b="1" dirty="0">
                <a:latin typeface="Times New Roman" panose="02020603050405020304" pitchFamily="18" charset="0"/>
                <a:cs typeface="Times New Roman" panose="02020603050405020304" pitchFamily="18" charset="0"/>
              </a:rPr>
              <a:t>Run a Serverless “Hello, World!”</a:t>
            </a:r>
          </a:p>
        </p:txBody>
      </p:sp>
      <p:pic>
        <p:nvPicPr>
          <p:cNvPr id="7" name="Picture 2" descr="AWS Lambda - Wikipedia">
            <a:extLst>
              <a:ext uri="{FF2B5EF4-FFF2-40B4-BE49-F238E27FC236}">
                <a16:creationId xmlns:a16="http://schemas.microsoft.com/office/drawing/2014/main" id="{ECF80A36-5006-2F71-80F0-15426392D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99ABB6D-5B1C-7746-DBC0-A639B9065AA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748393" y="1768474"/>
            <a:ext cx="8695214" cy="47244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404831-20BF-34AE-F9E0-341371370B78}"/>
              </a:ext>
            </a:extLst>
          </p:cNvPr>
          <p:cNvSpPr txBox="1"/>
          <p:nvPr/>
        </p:nvSpPr>
        <p:spPr>
          <a:xfrm>
            <a:off x="732306" y="1094768"/>
            <a:ext cx="3392467" cy="400110"/>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1. Enter the Lambda Console</a:t>
            </a:r>
          </a:p>
        </p:txBody>
      </p:sp>
    </p:spTree>
    <p:extLst>
      <p:ext uri="{BB962C8B-B14F-4D97-AF65-F5344CB8AC3E}">
        <p14:creationId xmlns:p14="http://schemas.microsoft.com/office/powerpoint/2010/main" val="2341440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C504B-AEAF-9EB4-AD57-7E3F373FF6CC}"/>
              </a:ext>
            </a:extLst>
          </p:cNvPr>
          <p:cNvSpPr>
            <a:spLocks noGrp="1"/>
          </p:cNvSpPr>
          <p:nvPr>
            <p:ph type="title"/>
          </p:nvPr>
        </p:nvSpPr>
        <p:spPr>
          <a:xfrm>
            <a:off x="838200" y="365126"/>
            <a:ext cx="10515600" cy="521566"/>
          </a:xfrm>
        </p:spPr>
        <p:txBody>
          <a:bodyPr>
            <a:noAutofit/>
          </a:bodyPr>
          <a:lstStyle/>
          <a:p>
            <a:r>
              <a:rPr lang="en-US" sz="3500" b="1" dirty="0">
                <a:latin typeface="Times New Roman" panose="02020603050405020304" pitchFamily="18" charset="0"/>
                <a:cs typeface="Times New Roman" panose="02020603050405020304" pitchFamily="18" charset="0"/>
              </a:rPr>
              <a:t>Run a Serverless “Hello, World!”</a:t>
            </a:r>
          </a:p>
        </p:txBody>
      </p:sp>
      <p:pic>
        <p:nvPicPr>
          <p:cNvPr id="5" name="Picture 2" descr="AWS Lambda - Wikipedia">
            <a:extLst>
              <a:ext uri="{FF2B5EF4-FFF2-40B4-BE49-F238E27FC236}">
                <a16:creationId xmlns:a16="http://schemas.microsoft.com/office/drawing/2014/main" id="{8CBFA8F2-A3A0-53F3-1C19-99CBD6563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243F857-C39F-BC64-F016-182FC49563C7}"/>
              </a:ext>
            </a:extLst>
          </p:cNvPr>
          <p:cNvSpPr txBox="1"/>
          <p:nvPr/>
        </p:nvSpPr>
        <p:spPr>
          <a:xfrm>
            <a:off x="773278" y="1044577"/>
            <a:ext cx="2190023" cy="400110"/>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2. Implementation</a:t>
            </a:r>
          </a:p>
        </p:txBody>
      </p:sp>
      <p:pic>
        <p:nvPicPr>
          <p:cNvPr id="2054" name="Picture 6">
            <a:extLst>
              <a:ext uri="{FF2B5EF4-FFF2-40B4-BE49-F238E27FC236}">
                <a16:creationId xmlns:a16="http://schemas.microsoft.com/office/drawing/2014/main" id="{F33E1970-3A84-5B44-1823-7A22FB9DA96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748525" y="1740257"/>
            <a:ext cx="8694947" cy="47242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06529D0-48B8-8CFD-E761-9261F4A8A2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8525" y="1768619"/>
            <a:ext cx="8694947" cy="4724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63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4BD046-B7CF-E07F-EEB0-6475C5C44FDA}"/>
              </a:ext>
            </a:extLst>
          </p:cNvPr>
          <p:cNvSpPr>
            <a:spLocks noGrp="1"/>
          </p:cNvSpPr>
          <p:nvPr>
            <p:ph type="title"/>
          </p:nvPr>
        </p:nvSpPr>
        <p:spPr>
          <a:xfrm>
            <a:off x="838200" y="365126"/>
            <a:ext cx="10515600" cy="521566"/>
          </a:xfrm>
        </p:spPr>
        <p:txBody>
          <a:bodyPr>
            <a:noAutofit/>
          </a:bodyPr>
          <a:lstStyle/>
          <a:p>
            <a:r>
              <a:rPr lang="en-US" sz="3500" b="1" dirty="0">
                <a:latin typeface="Times New Roman" panose="02020603050405020304" pitchFamily="18" charset="0"/>
                <a:cs typeface="Times New Roman" panose="02020603050405020304" pitchFamily="18" charset="0"/>
              </a:rPr>
              <a:t>Run a Serverless “Hello, World!”</a:t>
            </a:r>
          </a:p>
        </p:txBody>
      </p:sp>
      <p:pic>
        <p:nvPicPr>
          <p:cNvPr id="7" name="Picture 2" descr="AWS Lambda - Wikipedia">
            <a:extLst>
              <a:ext uri="{FF2B5EF4-FFF2-40B4-BE49-F238E27FC236}">
                <a16:creationId xmlns:a16="http://schemas.microsoft.com/office/drawing/2014/main" id="{7D64DBFC-894E-CAAE-55CD-05676F6D1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84F3C07-CDCF-E77B-B27A-304F38FD6827}"/>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183" b="55272"/>
          <a:stretch/>
        </p:blipFill>
        <p:spPr bwMode="auto">
          <a:xfrm>
            <a:off x="700088" y="2034445"/>
            <a:ext cx="4863584" cy="4242376"/>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389D4F3-802D-2ED0-0DE4-B141E8D1ED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750"/>
          <a:stretch/>
        </p:blipFill>
        <p:spPr bwMode="auto">
          <a:xfrm>
            <a:off x="5563672" y="2016983"/>
            <a:ext cx="5790127" cy="4240643"/>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2997EAA-23A7-EA45-A6D9-26AC6CB3C8E5}"/>
              </a:ext>
            </a:extLst>
          </p:cNvPr>
          <p:cNvSpPr txBox="1"/>
          <p:nvPr/>
        </p:nvSpPr>
        <p:spPr>
          <a:xfrm>
            <a:off x="669693" y="1094768"/>
            <a:ext cx="4862613" cy="400110"/>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3. Configure and Create Lambda Function</a:t>
            </a:r>
          </a:p>
        </p:txBody>
      </p:sp>
      <p:pic>
        <p:nvPicPr>
          <p:cNvPr id="3078" name="Picture 6">
            <a:extLst>
              <a:ext uri="{FF2B5EF4-FFF2-40B4-BE49-F238E27FC236}">
                <a16:creationId xmlns:a16="http://schemas.microsoft.com/office/drawing/2014/main" id="{CAE5BF9C-F5EC-7659-2A5A-AE2B58E14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088" y="2016983"/>
            <a:ext cx="10653711" cy="425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84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B118A3-4C12-9AE9-D91E-6C82428766A4}"/>
              </a:ext>
            </a:extLst>
          </p:cNvPr>
          <p:cNvSpPr>
            <a:spLocks noGrp="1"/>
          </p:cNvSpPr>
          <p:nvPr>
            <p:ph type="title"/>
          </p:nvPr>
        </p:nvSpPr>
        <p:spPr>
          <a:xfrm>
            <a:off x="838200" y="365126"/>
            <a:ext cx="10515600" cy="521566"/>
          </a:xfrm>
        </p:spPr>
        <p:txBody>
          <a:bodyPr>
            <a:noAutofit/>
          </a:bodyPr>
          <a:lstStyle/>
          <a:p>
            <a:r>
              <a:rPr lang="en-US" sz="3500" b="1" dirty="0">
                <a:latin typeface="Times New Roman" panose="02020603050405020304" pitchFamily="18" charset="0"/>
                <a:cs typeface="Times New Roman" panose="02020603050405020304" pitchFamily="18" charset="0"/>
              </a:rPr>
              <a:t>Run a Serverless “Hello, World!”</a:t>
            </a:r>
          </a:p>
        </p:txBody>
      </p:sp>
      <p:pic>
        <p:nvPicPr>
          <p:cNvPr id="5" name="Picture 2" descr="AWS Lambda - Wikipedia">
            <a:extLst>
              <a:ext uri="{FF2B5EF4-FFF2-40B4-BE49-F238E27FC236}">
                <a16:creationId xmlns:a16="http://schemas.microsoft.com/office/drawing/2014/main" id="{FAE9D8CC-244F-AA54-ECC6-39906C9E7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D68DAD-4DEF-8230-EE65-3737AB9BFCF9}"/>
              </a:ext>
            </a:extLst>
          </p:cNvPr>
          <p:cNvSpPr txBox="1"/>
          <p:nvPr/>
        </p:nvSpPr>
        <p:spPr>
          <a:xfrm>
            <a:off x="694691" y="1094768"/>
            <a:ext cx="5126916" cy="400110"/>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4. Invoke Lambda function and verify results</a:t>
            </a:r>
          </a:p>
        </p:txBody>
      </p:sp>
      <p:pic>
        <p:nvPicPr>
          <p:cNvPr id="4098" name="Picture 2">
            <a:extLst>
              <a:ext uri="{FF2B5EF4-FFF2-40B4-BE49-F238E27FC236}">
                <a16:creationId xmlns:a16="http://schemas.microsoft.com/office/drawing/2014/main" id="{EC99DD5A-310A-25EA-9A51-A894CA45B63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381991" y="1924517"/>
            <a:ext cx="9428018" cy="47242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81496FD-8ED5-21A7-D45F-5BD25BA543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56" r="14655" b="26612"/>
          <a:stretch/>
        </p:blipFill>
        <p:spPr bwMode="auto">
          <a:xfrm>
            <a:off x="3688947" y="1947930"/>
            <a:ext cx="4811508" cy="4482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56583F4-A2D3-B4CE-D93F-5CED07FBF7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5073" y="1947930"/>
            <a:ext cx="9719256" cy="47238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D2380B9-9168-5062-D5E9-5F9AC8CE80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5072" y="1936405"/>
            <a:ext cx="9719257" cy="472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48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098"/>
                                        </p:tgtEl>
                                      </p:cBhvr>
                                    </p:animEffect>
                                    <p:set>
                                      <p:cBhvr>
                                        <p:cTn id="7" dur="1" fill="hold">
                                          <p:stCondLst>
                                            <p:cond delay="499"/>
                                          </p:stCondLst>
                                        </p:cTn>
                                        <p:tgtEl>
                                          <p:spTgt spid="409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10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D7D465-A306-8D25-ED7A-C698CC540BD5}"/>
              </a:ext>
            </a:extLst>
          </p:cNvPr>
          <p:cNvSpPr>
            <a:spLocks noGrp="1"/>
          </p:cNvSpPr>
          <p:nvPr>
            <p:ph type="title"/>
          </p:nvPr>
        </p:nvSpPr>
        <p:spPr>
          <a:xfrm>
            <a:off x="838200" y="365126"/>
            <a:ext cx="10515600" cy="521566"/>
          </a:xfrm>
        </p:spPr>
        <p:txBody>
          <a:bodyPr>
            <a:noAutofit/>
          </a:bodyPr>
          <a:lstStyle/>
          <a:p>
            <a:r>
              <a:rPr lang="en-US" sz="3500" b="1" dirty="0">
                <a:latin typeface="Times New Roman" panose="02020603050405020304" pitchFamily="18" charset="0"/>
                <a:cs typeface="Times New Roman" panose="02020603050405020304" pitchFamily="18" charset="0"/>
              </a:rPr>
              <a:t>Run a Serverless “Hello, World!”</a:t>
            </a:r>
          </a:p>
        </p:txBody>
      </p:sp>
      <p:pic>
        <p:nvPicPr>
          <p:cNvPr id="5" name="Picture 2" descr="AWS Lambda - Wikipedia">
            <a:extLst>
              <a:ext uri="{FF2B5EF4-FFF2-40B4-BE49-F238E27FC236}">
                <a16:creationId xmlns:a16="http://schemas.microsoft.com/office/drawing/2014/main" id="{D3F87132-215D-E514-B50A-0B6AF3B5C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2D91E741-1C50-339B-DB0C-BA857A43B88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914919" y="1557892"/>
            <a:ext cx="6362162" cy="49349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B577CA9-879E-0D54-46EF-D7EDDF1471CB}"/>
              </a:ext>
            </a:extLst>
          </p:cNvPr>
          <p:cNvSpPr txBox="1"/>
          <p:nvPr/>
        </p:nvSpPr>
        <p:spPr>
          <a:xfrm>
            <a:off x="761160" y="922209"/>
            <a:ext cx="2655086" cy="400110"/>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5. Monitor the Metrics</a:t>
            </a:r>
          </a:p>
        </p:txBody>
      </p:sp>
    </p:spTree>
    <p:extLst>
      <p:ext uri="{BB962C8B-B14F-4D97-AF65-F5344CB8AC3E}">
        <p14:creationId xmlns:p14="http://schemas.microsoft.com/office/powerpoint/2010/main" val="317117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4068D1-A4A2-8909-5C6F-662DA8729FFB}"/>
              </a:ext>
            </a:extLst>
          </p:cNvPr>
          <p:cNvSpPr>
            <a:spLocks noGrp="1"/>
          </p:cNvSpPr>
          <p:nvPr>
            <p:ph type="title"/>
          </p:nvPr>
        </p:nvSpPr>
        <p:spPr>
          <a:xfrm>
            <a:off x="838200" y="365126"/>
            <a:ext cx="10515600" cy="521566"/>
          </a:xfrm>
        </p:spPr>
        <p:txBody>
          <a:bodyPr>
            <a:noAutofit/>
          </a:bodyPr>
          <a:lstStyle/>
          <a:p>
            <a:r>
              <a:rPr lang="en-US" sz="3500" b="1" dirty="0">
                <a:latin typeface="Times New Roman" panose="02020603050405020304" pitchFamily="18" charset="0"/>
                <a:cs typeface="Times New Roman" panose="02020603050405020304" pitchFamily="18" charset="0"/>
              </a:rPr>
              <a:t>Run a Serverless “Hello, World!”</a:t>
            </a:r>
          </a:p>
        </p:txBody>
      </p:sp>
      <p:pic>
        <p:nvPicPr>
          <p:cNvPr id="5" name="Picture 2" descr="AWS Lambda - Wikipedia">
            <a:extLst>
              <a:ext uri="{FF2B5EF4-FFF2-40B4-BE49-F238E27FC236}">
                <a16:creationId xmlns:a16="http://schemas.microsoft.com/office/drawing/2014/main" id="{71A173E1-457A-B6D6-CBEB-D04DFDA9D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C70C80E3-4436-59D0-4918-0D64535111A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005331" y="2040864"/>
            <a:ext cx="8181335" cy="44520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4867D1-D4AE-52ED-BFD3-DF1C7CEE124C}"/>
              </a:ext>
            </a:extLst>
          </p:cNvPr>
          <p:cNvSpPr txBox="1"/>
          <p:nvPr/>
        </p:nvSpPr>
        <p:spPr>
          <a:xfrm>
            <a:off x="732306" y="1094768"/>
            <a:ext cx="3889398" cy="400110"/>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6. Deleting your Lambda function</a:t>
            </a:r>
          </a:p>
        </p:txBody>
      </p:sp>
      <p:pic>
        <p:nvPicPr>
          <p:cNvPr id="6148" name="Picture 4">
            <a:extLst>
              <a:ext uri="{FF2B5EF4-FFF2-40B4-BE49-F238E27FC236}">
                <a16:creationId xmlns:a16="http://schemas.microsoft.com/office/drawing/2014/main" id="{4982C77D-4232-3F5C-5907-43EA3078AA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5332" y="2040864"/>
            <a:ext cx="8181335" cy="4452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65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DE2F90CD-B713-0515-9DDC-4C2B97682999}"/>
              </a:ext>
            </a:extLst>
          </p:cNvPr>
          <p:cNvSpPr>
            <a:spLocks noGrp="1"/>
          </p:cNvSpPr>
          <p:nvPr>
            <p:ph type="title"/>
          </p:nvPr>
        </p:nvSpPr>
        <p:spPr>
          <a:xfrm>
            <a:off x="643467" y="321734"/>
            <a:ext cx="10905066" cy="1135737"/>
          </a:xfrm>
        </p:spPr>
        <p:txBody>
          <a:bodyPr>
            <a:normAutofit/>
          </a:bodyPr>
          <a:lstStyle/>
          <a:p>
            <a:r>
              <a:rPr lang="en-US" sz="3600" b="1">
                <a:latin typeface="Times New Roman" panose="02020603050405020304" pitchFamily="18" charset="0"/>
                <a:cs typeface="Times New Roman" panose="02020603050405020304" pitchFamily="18" charset="0"/>
              </a:rPr>
              <a:t>Why AWS Lambda for Microservices?</a:t>
            </a:r>
          </a:p>
        </p:txBody>
      </p:sp>
      <p:sp>
        <p:nvSpPr>
          <p:cNvPr id="3" name="Content Placeholder 2">
            <a:extLst>
              <a:ext uri="{FF2B5EF4-FFF2-40B4-BE49-F238E27FC236}">
                <a16:creationId xmlns:a16="http://schemas.microsoft.com/office/drawing/2014/main" id="{DDA909EA-3AB8-FB11-B252-C8D29D556069}"/>
              </a:ext>
            </a:extLst>
          </p:cNvPr>
          <p:cNvSpPr>
            <a:spLocks noGrp="1"/>
          </p:cNvSpPr>
          <p:nvPr>
            <p:ph idx="1"/>
          </p:nvPr>
        </p:nvSpPr>
        <p:spPr>
          <a:xfrm>
            <a:off x="643469" y="1782981"/>
            <a:ext cx="4008384" cy="4393982"/>
          </a:xfrm>
        </p:spPr>
        <p:txBody>
          <a:bodyPr>
            <a:normAutofit/>
          </a:bodyPr>
          <a:lstStyle/>
          <a:p>
            <a:pPr marL="342900" lvl="0" indent="-342900">
              <a:buSzPts val="1000"/>
              <a:buFont typeface="Symbol" pitchFamily="2" charset="2"/>
              <a:buChar char=""/>
              <a:tabLst>
                <a:tab pos="457200" algn="l"/>
              </a:tabLst>
            </a:pPr>
            <a:r>
              <a:rPr lang="en-IN" sz="2400" b="1" dirty="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rPr>
              <a:t>Cost-effective</a:t>
            </a:r>
            <a:endParaRPr lang="en-IN" sz="2400" dirty="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itchFamily="2" charset="2"/>
              <a:buChar char=""/>
              <a:tabLst>
                <a:tab pos="457200" algn="l"/>
              </a:tabLst>
            </a:pPr>
            <a:endParaRPr lang="en-IN" sz="2400" dirty="0">
              <a:solidFill>
                <a:srgbClr val="D3580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IN" sz="2400" b="1" dirty="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rPr>
              <a:t>Scalability</a:t>
            </a:r>
            <a:endParaRPr lang="en-IN" sz="2400" dirty="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buSzPts val="1000"/>
              <a:buNone/>
              <a:tabLst>
                <a:tab pos="457200" algn="l"/>
              </a:tabLst>
            </a:pPr>
            <a:endParaRPr lang="en-IN" sz="2400" dirty="0">
              <a:solidFill>
                <a:srgbClr val="D3580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IN" sz="2400" b="1" dirty="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rPr>
              <a:t>Security</a:t>
            </a:r>
            <a:endParaRPr lang="en-IN" sz="2400" dirty="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itchFamily="2" charset="2"/>
              <a:buChar char=""/>
              <a:tabLst>
                <a:tab pos="457200" algn="l"/>
              </a:tabLst>
            </a:pPr>
            <a:endParaRPr lang="en-IN" sz="2400" dirty="0">
              <a:solidFill>
                <a:srgbClr val="D3580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IN" sz="2400" b="1" dirty="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rPr>
              <a:t>Flexibility</a:t>
            </a:r>
            <a:endParaRPr lang="en-IN" sz="2400" dirty="0">
              <a:solidFill>
                <a:srgbClr val="D35807"/>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400" dirty="0">
              <a:solidFill>
                <a:srgbClr val="D35807"/>
              </a:solidFill>
              <a:latin typeface="Times New Roman" panose="02020603050405020304" pitchFamily="18" charset="0"/>
              <a:cs typeface="Times New Roman" panose="02020603050405020304" pitchFamily="18" charset="0"/>
            </a:endParaRPr>
          </a:p>
        </p:txBody>
      </p:sp>
      <p:grpSp>
        <p:nvGrpSpPr>
          <p:cNvPr id="5129" name="Group 51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130" name="Isosceles Triangle 51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6" name="Rectangle 51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33" name="Group 513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134" name="Rectangle 513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Isosceles Triangle 513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122" name="Picture 2" descr="Chart, pie chart&#10;&#10;Description automatically generated">
            <a:extLst>
              <a:ext uri="{FF2B5EF4-FFF2-40B4-BE49-F238E27FC236}">
                <a16:creationId xmlns:a16="http://schemas.microsoft.com/office/drawing/2014/main" id="{744F8242-6459-3CC3-8304-E7B442D2072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46511" y="1204890"/>
            <a:ext cx="6978121" cy="523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621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4" name="Google Shape;147;p15">
            <a:extLst>
              <a:ext uri="{FF2B5EF4-FFF2-40B4-BE49-F238E27FC236}">
                <a16:creationId xmlns:a16="http://schemas.microsoft.com/office/drawing/2014/main" id="{208929F8-3836-EBAE-D81A-0420BEA8D73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063" y="1134269"/>
            <a:ext cx="9287873" cy="499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3599CEE-B8B7-B5C4-8A08-0790D98BF581}"/>
              </a:ext>
            </a:extLst>
          </p:cNvPr>
          <p:cNvSpPr txBox="1"/>
          <p:nvPr/>
        </p:nvSpPr>
        <p:spPr>
          <a:xfrm>
            <a:off x="254000" y="250071"/>
            <a:ext cx="4300152" cy="553998"/>
          </a:xfrm>
          <a:prstGeom prst="rect">
            <a:avLst/>
          </a:prstGeom>
          <a:noFill/>
        </p:spPr>
        <p:txBody>
          <a:bodyPr wrap="none" rtlCol="0">
            <a:spAutoFit/>
          </a:bodyPr>
          <a:lstStyle/>
          <a:p>
            <a:r>
              <a:rPr lang="en-US" sz="3000" b="1" dirty="0">
                <a:latin typeface="Times New Roman" panose="02020603050405020304" pitchFamily="18" charset="0"/>
                <a:cs typeface="Times New Roman" panose="02020603050405020304" pitchFamily="18" charset="0"/>
              </a:rPr>
              <a:t>What are Microservices?</a:t>
            </a:r>
          </a:p>
        </p:txBody>
      </p:sp>
    </p:spTree>
    <p:extLst>
      <p:ext uri="{BB962C8B-B14F-4D97-AF65-F5344CB8AC3E}">
        <p14:creationId xmlns:p14="http://schemas.microsoft.com/office/powerpoint/2010/main" val="4063751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B29125-CEB2-65BE-D4BA-A9CBF71EC907}"/>
              </a:ext>
            </a:extLst>
          </p:cNvPr>
          <p:cNvSpPr>
            <a:spLocks noGrp="1"/>
          </p:cNvSpPr>
          <p:nvPr>
            <p:ph idx="1"/>
          </p:nvPr>
        </p:nvSpPr>
        <p:spPr>
          <a:xfrm>
            <a:off x="838200" y="1442388"/>
            <a:ext cx="11125200" cy="4351338"/>
          </a:xfrm>
        </p:spPr>
        <p:txBody>
          <a:bodyPr>
            <a:noAutofit/>
          </a:bodyPr>
          <a:lstStyle/>
          <a:p>
            <a:pPr>
              <a:buClr>
                <a:srgbClr val="E25B02"/>
              </a:buClr>
            </a:pPr>
            <a:r>
              <a:rPr lang="en-IN" sz="220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rPr>
              <a:t>Microservices</a:t>
            </a:r>
            <a:r>
              <a:rPr lang="en-IN"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are a powerful and flexible way of building software systems, and </a:t>
            </a:r>
            <a:r>
              <a:rPr lang="en-IN" sz="220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rPr>
              <a:t>AWS Lambda </a:t>
            </a:r>
            <a:r>
              <a:rPr lang="en-IN"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can be used to build and deploy them quickly and easily. </a:t>
            </a:r>
            <a:endParaRPr lang="en-IN" sz="2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rgbClr val="E25B02"/>
              </a:buClr>
            </a:pPr>
            <a:endParaRPr lang="en-IN"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buClr>
                <a:srgbClr val="E25B02"/>
              </a:buClr>
            </a:pPr>
            <a:r>
              <a:rPr lang="en-IN" sz="220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rPr>
              <a:t>Lambda Features</a:t>
            </a:r>
            <a:r>
              <a:rPr lang="en-GB" sz="2200">
                <a:latin typeface="Times New Roman" panose="02020603050405020304" pitchFamily="18" charset="0"/>
                <a:cs typeface="Times New Roman" panose="02020603050405020304" pitchFamily="18" charset="0"/>
              </a:rPr>
              <a:t>, the </a:t>
            </a:r>
            <a:r>
              <a:rPr lang="en-IN" sz="220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rPr>
              <a:t>Execution Environment</a:t>
            </a:r>
            <a:r>
              <a:rPr lang="en-IN"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20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rPr>
              <a:t>Lifecycle</a:t>
            </a:r>
          </a:p>
          <a:p>
            <a:pPr>
              <a:buClr>
                <a:srgbClr val="E25B02"/>
              </a:buClr>
            </a:pPr>
            <a:endParaRPr lang="en-IN" sz="2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rgbClr val="E25B02"/>
              </a:buClr>
            </a:pPr>
            <a:r>
              <a:rPr lang="en-IN" sz="220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rPr>
              <a:t>Boto3</a:t>
            </a:r>
            <a:r>
              <a:rPr lang="en-IN"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 Lambda </a:t>
            </a:r>
          </a:p>
          <a:p>
            <a:pPr>
              <a:buClr>
                <a:srgbClr val="E25B02"/>
              </a:buClr>
            </a:pPr>
            <a:endParaRPr lang="en-IN" sz="2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a:buClr>
                <a:srgbClr val="E25B02"/>
              </a:buClr>
            </a:pPr>
            <a:r>
              <a:rPr lang="en-IN" sz="220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rPr>
              <a:t>How it Works</a:t>
            </a:r>
            <a:r>
              <a:rPr lang="en-IN"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File processing &amp; Web Application</a:t>
            </a:r>
          </a:p>
          <a:p>
            <a:pPr>
              <a:buClr>
                <a:srgbClr val="E25B02"/>
              </a:buClr>
            </a:pPr>
            <a:endParaRPr lang="en-IN" sz="2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buClr>
                <a:srgbClr val="E25B02"/>
              </a:buClr>
            </a:pPr>
            <a:r>
              <a:rPr lang="en-IN" sz="22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Serverless </a:t>
            </a:r>
            <a:r>
              <a:rPr lang="en-IN" sz="2200">
                <a:solidFill>
                  <a:srgbClr val="D35807"/>
                </a:solidFill>
                <a:latin typeface="Times New Roman" panose="02020603050405020304" pitchFamily="18" charset="0"/>
                <a:ea typeface="Times New Roman" panose="02020603050405020304" pitchFamily="18" charset="0"/>
                <a:cs typeface="Times New Roman" panose="02020603050405020304" pitchFamily="18" charset="0"/>
              </a:rPr>
              <a:t>“Hello, World!”</a:t>
            </a:r>
          </a:p>
          <a:p>
            <a:pPr>
              <a:buClr>
                <a:srgbClr val="E25B02"/>
              </a:buClr>
            </a:pPr>
            <a:endParaRPr lang="en-IN" sz="2200">
              <a:solidFill>
                <a:srgbClr val="EB6105"/>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buClr>
                <a:srgbClr val="E25B02"/>
              </a:buClr>
            </a:pPr>
            <a:r>
              <a:rPr lang="en-IN" sz="2200">
                <a:solidFill>
                  <a:srgbClr val="D35807"/>
                </a:solidFill>
                <a:latin typeface="Times New Roman" panose="02020603050405020304" pitchFamily="18" charset="0"/>
                <a:ea typeface="Times New Roman" panose="02020603050405020304" pitchFamily="18" charset="0"/>
                <a:cs typeface="Times New Roman" panose="02020603050405020304" pitchFamily="18" charset="0"/>
              </a:rPr>
              <a:t>Why AWS Lambda.</a:t>
            </a:r>
            <a:endParaRPr lang="en-IN" sz="2200" dirty="0">
              <a:solidFill>
                <a:srgbClr val="D35807"/>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FB9B855E-3978-E494-4FB7-D74230CDB97A}"/>
              </a:ext>
            </a:extLst>
          </p:cNvPr>
          <p:cNvSpPr txBox="1">
            <a:spLocks/>
          </p:cNvSpPr>
          <p:nvPr/>
        </p:nvSpPr>
        <p:spPr>
          <a:xfrm>
            <a:off x="838200" y="531380"/>
            <a:ext cx="10515600" cy="5215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a:latin typeface="Times New Roman" panose="02020603050405020304" pitchFamily="18" charset="0"/>
                <a:cs typeface="Times New Roman" panose="02020603050405020304" pitchFamily="18" charset="0"/>
              </a:rPr>
              <a:t>Ending Note</a:t>
            </a:r>
            <a:endParaRPr lang="en-US" sz="3500" b="1" dirty="0">
              <a:latin typeface="Times New Roman" panose="02020603050405020304" pitchFamily="18" charset="0"/>
              <a:cs typeface="Times New Roman" panose="02020603050405020304" pitchFamily="18" charset="0"/>
            </a:endParaRPr>
          </a:p>
        </p:txBody>
      </p:sp>
      <p:pic>
        <p:nvPicPr>
          <p:cNvPr id="2" name="Picture 2" descr="AWS Lambda - Wikipedia">
            <a:extLst>
              <a:ext uri="{FF2B5EF4-FFF2-40B4-BE49-F238E27FC236}">
                <a16:creationId xmlns:a16="http://schemas.microsoft.com/office/drawing/2014/main" id="{F07D0994-BDEA-4A65-5443-7C59DC398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6118" y="3535486"/>
            <a:ext cx="2647682" cy="2647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803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E60C34-FE82-E8F9-DD7B-AA7F6F3DDACE}"/>
              </a:ext>
            </a:extLst>
          </p:cNvPr>
          <p:cNvSpPr>
            <a:spLocks noGrp="1"/>
          </p:cNvSpPr>
          <p:nvPr>
            <p:ph idx="1"/>
          </p:nvPr>
        </p:nvSpPr>
        <p:spPr>
          <a:xfrm>
            <a:off x="838200" y="2949430"/>
            <a:ext cx="10515600" cy="959139"/>
          </a:xfrm>
        </p:spPr>
        <p:txBody>
          <a:bodyPr>
            <a:normAutofit/>
          </a:bodyPr>
          <a:lstStyle/>
          <a:p>
            <a:pPr marL="0" indent="0" algn="ctr">
              <a:buNone/>
            </a:pPr>
            <a:r>
              <a:rPr lang="en-US" sz="5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088371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BFF"/>
        </a:solidFill>
        <a:effectLst/>
      </p:bgPr>
    </p:bg>
    <p:spTree>
      <p:nvGrpSpPr>
        <p:cNvPr id="1" name=""/>
        <p:cNvGrpSpPr/>
        <p:nvPr/>
      </p:nvGrpSpPr>
      <p:grpSpPr>
        <a:xfrm>
          <a:off x="0" y="0"/>
          <a:ext cx="0" cy="0"/>
          <a:chOff x="0" y="0"/>
          <a:chExt cx="0" cy="0"/>
        </a:xfrm>
      </p:grpSpPr>
      <p:pic>
        <p:nvPicPr>
          <p:cNvPr id="27" name="Picture 2">
            <a:extLst>
              <a:ext uri="{FF2B5EF4-FFF2-40B4-BE49-F238E27FC236}">
                <a16:creationId xmlns:a16="http://schemas.microsoft.com/office/drawing/2014/main" id="{4F2A4C0D-970C-5315-7336-A12D6F3469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877" t="19700" r="33991" b="17945"/>
          <a:stretch/>
        </p:blipFill>
        <p:spPr bwMode="auto">
          <a:xfrm>
            <a:off x="3720638" y="1178972"/>
            <a:ext cx="4605646" cy="4300104"/>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41D8447A-C764-02AC-3C14-6D08A1C5E3B4}"/>
              </a:ext>
            </a:extLst>
          </p:cNvPr>
          <p:cNvSpPr/>
          <p:nvPr/>
        </p:nvSpPr>
        <p:spPr>
          <a:xfrm>
            <a:off x="8133772" y="126096"/>
            <a:ext cx="2258240" cy="1967628"/>
          </a:xfrm>
          <a:prstGeom prst="ellipse">
            <a:avLst/>
          </a:prstGeom>
          <a:gradFill flip="none" rotWithShape="1">
            <a:gsLst>
              <a:gs pos="72000">
                <a:srgbClr val="00B0F0">
                  <a:tint val="66000"/>
                  <a:satMod val="160000"/>
                  <a:lumMod val="82000"/>
                </a:srgbClr>
              </a:gs>
              <a:gs pos="21000">
                <a:srgbClr val="00B0F0">
                  <a:tint val="44500"/>
                  <a:satMod val="160000"/>
                </a:srgbClr>
              </a:gs>
              <a:gs pos="100000">
                <a:srgbClr val="00B0F0">
                  <a:tint val="23500"/>
                  <a:satMod val="160000"/>
                </a:srgbClr>
              </a:gs>
            </a:gsLst>
            <a:path path="circle">
              <a:fillToRect l="50000" t="50000" r="50000" b="50000"/>
            </a:path>
            <a:tileRect/>
          </a:gradFill>
          <a:ln w="1905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Flexible Scaling</a:t>
            </a:r>
          </a:p>
        </p:txBody>
      </p:sp>
      <p:sp>
        <p:nvSpPr>
          <p:cNvPr id="17" name="Oval 16">
            <a:extLst>
              <a:ext uri="{FF2B5EF4-FFF2-40B4-BE49-F238E27FC236}">
                <a16:creationId xmlns:a16="http://schemas.microsoft.com/office/drawing/2014/main" id="{5632EF29-05D9-8B36-2CC4-AD3775F14B81}"/>
              </a:ext>
            </a:extLst>
          </p:cNvPr>
          <p:cNvSpPr/>
          <p:nvPr/>
        </p:nvSpPr>
        <p:spPr>
          <a:xfrm>
            <a:off x="7963275" y="4789395"/>
            <a:ext cx="2040433" cy="1889496"/>
          </a:xfrm>
          <a:prstGeom prst="ellipse">
            <a:avLst/>
          </a:prstGeom>
          <a:gradFill flip="none" rotWithShape="1">
            <a:gsLst>
              <a:gs pos="72000">
                <a:srgbClr val="00B0F0">
                  <a:tint val="66000"/>
                  <a:satMod val="160000"/>
                  <a:lumMod val="82000"/>
                </a:srgbClr>
              </a:gs>
              <a:gs pos="21000">
                <a:srgbClr val="00B0F0">
                  <a:tint val="44500"/>
                  <a:satMod val="160000"/>
                </a:srgbClr>
              </a:gs>
              <a:gs pos="100000">
                <a:srgbClr val="00B0F0">
                  <a:tint val="23500"/>
                  <a:satMod val="160000"/>
                </a:srgbClr>
              </a:gs>
            </a:gsLst>
            <a:path path="circle">
              <a:fillToRect l="50000" t="50000" r="50000" b="50000"/>
            </a:path>
            <a:tileRect/>
          </a:gradFill>
          <a:ln w="1905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Resilience</a:t>
            </a:r>
          </a:p>
        </p:txBody>
      </p:sp>
      <p:sp>
        <p:nvSpPr>
          <p:cNvPr id="18" name="Oval 17">
            <a:extLst>
              <a:ext uri="{FF2B5EF4-FFF2-40B4-BE49-F238E27FC236}">
                <a16:creationId xmlns:a16="http://schemas.microsoft.com/office/drawing/2014/main" id="{1F15FD62-B009-CB91-D2F2-446379128027}"/>
              </a:ext>
            </a:extLst>
          </p:cNvPr>
          <p:cNvSpPr/>
          <p:nvPr/>
        </p:nvSpPr>
        <p:spPr>
          <a:xfrm>
            <a:off x="8351579" y="2329160"/>
            <a:ext cx="2430721" cy="2217439"/>
          </a:xfrm>
          <a:prstGeom prst="ellipse">
            <a:avLst/>
          </a:prstGeom>
          <a:gradFill flip="none" rotWithShape="1">
            <a:gsLst>
              <a:gs pos="72000">
                <a:srgbClr val="00B0F0">
                  <a:tint val="66000"/>
                  <a:satMod val="160000"/>
                  <a:lumMod val="82000"/>
                </a:srgbClr>
              </a:gs>
              <a:gs pos="21000">
                <a:srgbClr val="00B0F0">
                  <a:tint val="44500"/>
                  <a:satMod val="160000"/>
                </a:srgbClr>
              </a:gs>
              <a:gs pos="100000">
                <a:srgbClr val="00B0F0">
                  <a:tint val="23500"/>
                  <a:satMod val="160000"/>
                </a:srgbClr>
              </a:gs>
            </a:gsLst>
            <a:path path="circle">
              <a:fillToRect l="50000" t="50000" r="50000" b="50000"/>
            </a:path>
            <a:tileRect/>
          </a:gradFill>
          <a:ln w="1905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Technological Freedom</a:t>
            </a:r>
          </a:p>
        </p:txBody>
      </p:sp>
      <p:sp>
        <p:nvSpPr>
          <p:cNvPr id="19" name="Oval 18">
            <a:extLst>
              <a:ext uri="{FF2B5EF4-FFF2-40B4-BE49-F238E27FC236}">
                <a16:creationId xmlns:a16="http://schemas.microsoft.com/office/drawing/2014/main" id="{F9E50AC0-195B-B066-CBC9-54625EDDD898}"/>
              </a:ext>
            </a:extLst>
          </p:cNvPr>
          <p:cNvSpPr/>
          <p:nvPr/>
        </p:nvSpPr>
        <p:spPr>
          <a:xfrm>
            <a:off x="1491555" y="126096"/>
            <a:ext cx="2258240" cy="1967621"/>
          </a:xfrm>
          <a:prstGeom prst="ellipse">
            <a:avLst/>
          </a:prstGeom>
          <a:gradFill flip="none" rotWithShape="1">
            <a:gsLst>
              <a:gs pos="72000">
                <a:srgbClr val="00B0F0">
                  <a:tint val="66000"/>
                  <a:satMod val="160000"/>
                  <a:lumMod val="82000"/>
                </a:srgbClr>
              </a:gs>
              <a:gs pos="21000">
                <a:srgbClr val="00B0F0">
                  <a:tint val="44500"/>
                  <a:satMod val="160000"/>
                </a:srgbClr>
              </a:gs>
              <a:gs pos="100000">
                <a:srgbClr val="00B0F0">
                  <a:tint val="23500"/>
                  <a:satMod val="160000"/>
                </a:srgbClr>
              </a:gs>
            </a:gsLst>
            <a:path path="circle">
              <a:fillToRect l="50000" t="50000" r="50000" b="50000"/>
            </a:path>
            <a:tileRect/>
          </a:gradFill>
          <a:ln w="1905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Agility</a:t>
            </a:r>
          </a:p>
        </p:txBody>
      </p:sp>
      <p:sp>
        <p:nvSpPr>
          <p:cNvPr id="20" name="Oval 19">
            <a:extLst>
              <a:ext uri="{FF2B5EF4-FFF2-40B4-BE49-F238E27FC236}">
                <a16:creationId xmlns:a16="http://schemas.microsoft.com/office/drawing/2014/main" id="{8691E16E-C103-278D-C980-1D6D56F7D3A4}"/>
              </a:ext>
            </a:extLst>
          </p:cNvPr>
          <p:cNvSpPr/>
          <p:nvPr/>
        </p:nvSpPr>
        <p:spPr>
          <a:xfrm>
            <a:off x="1763814" y="4679165"/>
            <a:ext cx="2040433" cy="1999726"/>
          </a:xfrm>
          <a:prstGeom prst="ellipse">
            <a:avLst/>
          </a:prstGeom>
          <a:gradFill flip="none" rotWithShape="1">
            <a:gsLst>
              <a:gs pos="72000">
                <a:srgbClr val="00B0F0">
                  <a:tint val="66000"/>
                  <a:satMod val="160000"/>
                  <a:lumMod val="82000"/>
                </a:srgbClr>
              </a:gs>
              <a:gs pos="21000">
                <a:srgbClr val="00B0F0">
                  <a:tint val="44500"/>
                  <a:satMod val="160000"/>
                </a:srgbClr>
              </a:gs>
              <a:gs pos="100000">
                <a:srgbClr val="00B0F0">
                  <a:tint val="23500"/>
                  <a:satMod val="160000"/>
                </a:srgbClr>
              </a:gs>
            </a:gsLst>
            <a:path path="circle">
              <a:fillToRect l="50000" t="50000" r="50000" b="50000"/>
            </a:path>
            <a:tileRect/>
          </a:gradFill>
          <a:ln w="1905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Reusable Code</a:t>
            </a:r>
          </a:p>
        </p:txBody>
      </p:sp>
      <p:sp>
        <p:nvSpPr>
          <p:cNvPr id="21" name="Oval 20">
            <a:extLst>
              <a:ext uri="{FF2B5EF4-FFF2-40B4-BE49-F238E27FC236}">
                <a16:creationId xmlns:a16="http://schemas.microsoft.com/office/drawing/2014/main" id="{3035737B-A450-CD47-6B58-69B8BA5AA2D8}"/>
              </a:ext>
            </a:extLst>
          </p:cNvPr>
          <p:cNvSpPr/>
          <p:nvPr/>
        </p:nvSpPr>
        <p:spPr>
          <a:xfrm>
            <a:off x="1546007" y="2386578"/>
            <a:ext cx="2149336" cy="1999726"/>
          </a:xfrm>
          <a:prstGeom prst="ellipse">
            <a:avLst/>
          </a:prstGeom>
          <a:gradFill flip="none" rotWithShape="1">
            <a:gsLst>
              <a:gs pos="72000">
                <a:srgbClr val="00B0F0">
                  <a:tint val="66000"/>
                  <a:satMod val="160000"/>
                  <a:lumMod val="82000"/>
                </a:srgbClr>
              </a:gs>
              <a:gs pos="21000">
                <a:srgbClr val="00B0F0">
                  <a:tint val="44500"/>
                  <a:satMod val="160000"/>
                </a:srgbClr>
              </a:gs>
              <a:gs pos="100000">
                <a:srgbClr val="00B0F0">
                  <a:tint val="23500"/>
                  <a:satMod val="160000"/>
                </a:srgbClr>
              </a:gs>
            </a:gsLst>
            <a:path path="circle">
              <a:fillToRect l="50000" t="50000" r="50000" b="50000"/>
            </a:path>
            <a:tileRect/>
          </a:gradFill>
          <a:ln w="1905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2">
                    <a:lumMod val="75000"/>
                  </a:schemeClr>
                </a:solidFill>
                <a:latin typeface="Times New Roman" panose="02020603050405020304" pitchFamily="18" charset="0"/>
                <a:cs typeface="Times New Roman" panose="02020603050405020304" pitchFamily="18" charset="0"/>
              </a:rPr>
              <a:t>Easy Deployment</a:t>
            </a:r>
          </a:p>
        </p:txBody>
      </p:sp>
    </p:spTree>
    <p:extLst>
      <p:ext uri="{BB962C8B-B14F-4D97-AF65-F5344CB8AC3E}">
        <p14:creationId xmlns:p14="http://schemas.microsoft.com/office/powerpoint/2010/main" val="3461590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A6A34E2-5F09-8F7A-6CB1-B650ED795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5300"/>
            <a:ext cx="12192000" cy="586581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0CB6397F-EB8E-84A0-F665-10E72C0911CC}"/>
              </a:ext>
            </a:extLst>
          </p:cNvPr>
          <p:cNvSpPr/>
          <p:nvPr/>
        </p:nvSpPr>
        <p:spPr>
          <a:xfrm>
            <a:off x="8281116" y="4520486"/>
            <a:ext cx="888642" cy="94015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2" name="Picture 8" descr="Bajaj Finserv logo in transparent PNG format">
            <a:extLst>
              <a:ext uri="{FF2B5EF4-FFF2-40B4-BE49-F238E27FC236}">
                <a16:creationId xmlns:a16="http://schemas.microsoft.com/office/drawing/2014/main" id="{40FBE06B-B4F8-3287-D759-B19464A8F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161" y="4454926"/>
            <a:ext cx="1004552" cy="10057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B527D18-2379-C853-9D6B-C1386EDE3B9E}"/>
              </a:ext>
            </a:extLst>
          </p:cNvPr>
          <p:cNvSpPr/>
          <p:nvPr/>
        </p:nvSpPr>
        <p:spPr>
          <a:xfrm>
            <a:off x="7978462" y="5872766"/>
            <a:ext cx="1493949" cy="309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ysClr val="windowText" lastClr="000000"/>
                </a:solidFill>
              </a:rPr>
              <a:t>Bajaj Finserv</a:t>
            </a:r>
          </a:p>
        </p:txBody>
      </p:sp>
    </p:spTree>
    <p:extLst>
      <p:ext uri="{BB962C8B-B14F-4D97-AF65-F5344CB8AC3E}">
        <p14:creationId xmlns:p14="http://schemas.microsoft.com/office/powerpoint/2010/main" val="2446694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CC520-CA01-2BAC-C5D7-91050E16BFEC}"/>
              </a:ext>
            </a:extLst>
          </p:cNvPr>
          <p:cNvSpPr>
            <a:spLocks noGrp="1"/>
          </p:cNvSpPr>
          <p:nvPr>
            <p:ph type="title"/>
          </p:nvPr>
        </p:nvSpPr>
        <p:spPr>
          <a:xfrm>
            <a:off x="838200" y="226580"/>
            <a:ext cx="10515600" cy="1087582"/>
          </a:xfrm>
        </p:spPr>
        <p:txBody>
          <a:bodyPr>
            <a:normAutofit/>
          </a:bodyPr>
          <a:lstStyle/>
          <a:p>
            <a:r>
              <a:rPr lang="en-US" sz="3000" b="1" dirty="0">
                <a:latin typeface="Times New Roman" panose="02020603050405020304" pitchFamily="18" charset="0"/>
                <a:cs typeface="Times New Roman" panose="02020603050405020304" pitchFamily="18" charset="0"/>
              </a:rPr>
              <a:t>AWS Lambda</a:t>
            </a:r>
          </a:p>
        </p:txBody>
      </p:sp>
      <p:sp>
        <p:nvSpPr>
          <p:cNvPr id="3" name="Content Placeholder 2">
            <a:extLst>
              <a:ext uri="{FF2B5EF4-FFF2-40B4-BE49-F238E27FC236}">
                <a16:creationId xmlns:a16="http://schemas.microsoft.com/office/drawing/2014/main" id="{C85B624E-B832-108C-03D4-3C20148D055B}"/>
              </a:ext>
            </a:extLst>
          </p:cNvPr>
          <p:cNvSpPr>
            <a:spLocks noGrp="1"/>
          </p:cNvSpPr>
          <p:nvPr>
            <p:ph idx="1"/>
          </p:nvPr>
        </p:nvSpPr>
        <p:spPr>
          <a:xfrm>
            <a:off x="838201" y="1773381"/>
            <a:ext cx="10515599" cy="4769139"/>
          </a:xfrm>
        </p:spPr>
        <p:txBody>
          <a:bodyPr>
            <a:noAutofit/>
          </a:bodyPr>
          <a:lstStyle/>
          <a:p>
            <a:pPr marL="342900" lvl="0" indent="-342900">
              <a:buSzPts val="1000"/>
              <a:buFont typeface="Symbol" pitchFamily="2" charset="2"/>
              <a:buChar char=""/>
              <a:tabLst>
                <a:tab pos="457200" algn="l"/>
              </a:tabLst>
            </a:pP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AWS Lambda is a serverless computing service that allows you to run code without provisioning or managing servers.</a:t>
            </a:r>
          </a:p>
          <a:p>
            <a:pPr marL="342900" lvl="0" indent="-342900">
              <a:buSzPts val="1000"/>
              <a:buFont typeface="Symbol" pitchFamily="2" charset="2"/>
              <a:buChar char=""/>
              <a:tabLst>
                <a:tab pos="457200" algn="l"/>
              </a:tabLst>
            </a:pPr>
            <a:endPar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SzPts val="1000"/>
              <a:buFont typeface="Symbol" pitchFamily="2" charset="2"/>
              <a:buChar char=""/>
              <a:tabLst>
                <a:tab pos="457200" algn="l"/>
              </a:tabLst>
            </a:pPr>
            <a:r>
              <a:rPr lang="en-IN" sz="2400" b="0" i="0" u="none" strike="noStrike" dirty="0">
                <a:solidFill>
                  <a:srgbClr val="16191F"/>
                </a:solidFill>
                <a:effectLst/>
                <a:latin typeface="Times New Roman" panose="02020603050405020304" pitchFamily="18" charset="0"/>
                <a:cs typeface="Times New Roman" panose="02020603050405020304" pitchFamily="18" charset="0"/>
              </a:rPr>
              <a:t>The code you write is organized into </a:t>
            </a:r>
            <a:r>
              <a:rPr lang="en-IN" sz="2400" b="1" i="0" u="none" strike="noStrike" dirty="0">
                <a:solidFill>
                  <a:srgbClr val="16191F"/>
                </a:solidFill>
                <a:effectLst/>
                <a:latin typeface="Times New Roman" panose="02020603050405020304" pitchFamily="18" charset="0"/>
                <a:cs typeface="Times New Roman" panose="02020603050405020304" pitchFamily="18" charset="0"/>
              </a:rPr>
              <a:t>Lambda Functions.</a:t>
            </a:r>
            <a:r>
              <a:rPr lang="en-IN" sz="2400" b="0" i="0" u="none" strike="noStrike" dirty="0">
                <a:solidFill>
                  <a:srgbClr val="16191F"/>
                </a:solidFill>
                <a:effectLst/>
                <a:latin typeface="Times New Roman" panose="02020603050405020304" pitchFamily="18" charset="0"/>
                <a:cs typeface="Times New Roman" panose="02020603050405020304" pitchFamily="18" charset="0"/>
              </a:rPr>
              <a:t> Lambda runs your function only when needed and scales automatically, according to. You pay only for the compute time that you consume—there is no charge when your code is not running. </a:t>
            </a: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Your code runs in response to events, such as changes to data in a database or changes to a file in an S3 bucket.</a:t>
            </a:r>
          </a:p>
          <a:p>
            <a:pPr marL="342900" lvl="0" indent="-342900">
              <a:buSzPts val="1000"/>
              <a:buFont typeface="Symbol" pitchFamily="2" charset="2"/>
              <a:buChar char=""/>
              <a:tabLst>
                <a:tab pos="457200" algn="l"/>
              </a:tabLst>
            </a:pPr>
            <a:endPar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can be used to build and deploy Microservices quickly and easily.</a:t>
            </a:r>
          </a:p>
        </p:txBody>
      </p:sp>
      <p:pic>
        <p:nvPicPr>
          <p:cNvPr id="2050" name="Picture 2" descr="AWS Lambda - Wikipedia">
            <a:extLst>
              <a:ext uri="{FF2B5EF4-FFF2-40B4-BE49-F238E27FC236}">
                <a16:creationId xmlns:a16="http://schemas.microsoft.com/office/drawing/2014/main" id="{58E074FA-4D21-82AF-8612-3C4B9EC80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057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DADBDAC-2336-4444-12A1-1C3DE4B46B00}"/>
              </a:ext>
            </a:extLst>
          </p:cNvPr>
          <p:cNvGrpSpPr/>
          <p:nvPr/>
        </p:nvGrpSpPr>
        <p:grpSpPr>
          <a:xfrm>
            <a:off x="516731" y="634020"/>
            <a:ext cx="11158538" cy="5589959"/>
            <a:chOff x="658091" y="1333501"/>
            <a:chExt cx="11158538" cy="5589959"/>
          </a:xfrm>
        </p:grpSpPr>
        <p:pic>
          <p:nvPicPr>
            <p:cNvPr id="5" name="Picture 4">
              <a:extLst>
                <a:ext uri="{FF2B5EF4-FFF2-40B4-BE49-F238E27FC236}">
                  <a16:creationId xmlns:a16="http://schemas.microsoft.com/office/drawing/2014/main" id="{3D32E5CB-EE9B-E4D6-6105-43B59E22D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91" y="1333501"/>
              <a:ext cx="11158538" cy="54052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E21C91-4A2D-225F-2574-EBDC0D607CD9}"/>
                </a:ext>
              </a:extLst>
            </p:cNvPr>
            <p:cNvSpPr txBox="1"/>
            <p:nvPr/>
          </p:nvSpPr>
          <p:spPr>
            <a:xfrm>
              <a:off x="4325180" y="6554128"/>
              <a:ext cx="3824360" cy="369332"/>
            </a:xfrm>
            <a:prstGeom prst="rect">
              <a:avLst/>
            </a:prstGeom>
            <a:noFill/>
          </p:spPr>
          <p:txBody>
            <a:bodyPr wrap="square">
              <a:spAutoFit/>
            </a:bodyPr>
            <a:lstStyle/>
            <a:p>
              <a:r>
                <a:rPr lang="en-IN" b="0" i="1" u="none" strike="noStrike" dirty="0">
                  <a:solidFill>
                    <a:srgbClr val="16191F"/>
                  </a:solidFill>
                  <a:effectLst/>
                  <a:latin typeface="Amazon Ember"/>
                </a:rPr>
                <a:t>Working of microservices with lambda</a:t>
              </a:r>
              <a:endParaRPr lang="en-US" dirty="0"/>
            </a:p>
          </p:txBody>
        </p:sp>
      </p:grpSp>
    </p:spTree>
    <p:extLst>
      <p:ext uri="{BB962C8B-B14F-4D97-AF65-F5344CB8AC3E}">
        <p14:creationId xmlns:p14="http://schemas.microsoft.com/office/powerpoint/2010/main" val="910809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AWS Lambda - Wikipedia">
            <a:extLst>
              <a:ext uri="{FF2B5EF4-FFF2-40B4-BE49-F238E27FC236}">
                <a16:creationId xmlns:a16="http://schemas.microsoft.com/office/drawing/2014/main" id="{5D3452F6-688D-A401-5341-E39A4EF746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3B4EEBC0-9FFC-BEEE-ED51-0D285C0BD2DA}"/>
              </a:ext>
            </a:extLst>
          </p:cNvPr>
          <p:cNvGraphicFramePr/>
          <p:nvPr>
            <p:extLst>
              <p:ext uri="{D42A27DB-BD31-4B8C-83A1-F6EECF244321}">
                <p14:modId xmlns:p14="http://schemas.microsoft.com/office/powerpoint/2010/main" val="2353229702"/>
              </p:ext>
            </p:extLst>
          </p:nvPr>
        </p:nvGraphicFramePr>
        <p:xfrm>
          <a:off x="457200" y="266700"/>
          <a:ext cx="11214100" cy="6362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05964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D1DDB8-93FB-3D79-55F1-2DF336D6F712}"/>
              </a:ext>
            </a:extLst>
          </p:cNvPr>
          <p:cNvSpPr>
            <a:spLocks noGrp="1"/>
          </p:cNvSpPr>
          <p:nvPr>
            <p:ph idx="1"/>
          </p:nvPr>
        </p:nvSpPr>
        <p:spPr>
          <a:xfrm>
            <a:off x="838200" y="1473201"/>
            <a:ext cx="10934700" cy="2106202"/>
          </a:xfrm>
        </p:spPr>
        <p:txBody>
          <a:bodyPr>
            <a:normAutofit/>
          </a:bodyPr>
          <a:lstStyle/>
          <a:p>
            <a:r>
              <a:rPr lang="en-IN" sz="3000" b="0" i="0" u="none" strike="noStrike" dirty="0">
                <a:solidFill>
                  <a:srgbClr val="16191F"/>
                </a:solidFill>
                <a:effectLst/>
                <a:latin typeface="Times New Roman" panose="02020603050405020304" pitchFamily="18" charset="0"/>
                <a:cs typeface="Times New Roman" panose="02020603050405020304" pitchFamily="18" charset="0"/>
              </a:rPr>
              <a:t>The execution environment manages the resources required to run the function, and lifecycle support for the function's runtime and any </a:t>
            </a:r>
            <a:r>
              <a:rPr lang="en-IN" sz="3000" b="0" i="0" strike="noStrike" dirty="0">
                <a:effectLst/>
                <a:latin typeface="Times New Roman" panose="02020603050405020304" pitchFamily="18" charset="0"/>
                <a:cs typeface="Times New Roman" panose="02020603050405020304" pitchFamily="18" charset="0"/>
              </a:rPr>
              <a:t>external extensions </a:t>
            </a:r>
            <a:r>
              <a:rPr lang="en-IN" sz="3000" b="0" i="0" u="none" strike="noStrike" dirty="0">
                <a:solidFill>
                  <a:srgbClr val="16191F"/>
                </a:solidFill>
                <a:effectLst/>
                <a:latin typeface="Times New Roman" panose="02020603050405020304" pitchFamily="18" charset="0"/>
                <a:cs typeface="Times New Roman" panose="02020603050405020304" pitchFamily="18" charset="0"/>
              </a:rPr>
              <a:t>associated with the function.</a:t>
            </a:r>
            <a:endParaRPr lang="en-US" sz="30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76CDD9F5-950C-F101-B1F5-B712F3E3E8E5}"/>
              </a:ext>
            </a:extLst>
          </p:cNvPr>
          <p:cNvSpPr txBox="1">
            <a:spLocks/>
          </p:cNvSpPr>
          <p:nvPr/>
        </p:nvSpPr>
        <p:spPr>
          <a:xfrm>
            <a:off x="838200" y="92365"/>
            <a:ext cx="10515600" cy="1087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Times New Roman" panose="02020603050405020304" pitchFamily="18" charset="0"/>
                <a:cs typeface="Times New Roman" panose="02020603050405020304" pitchFamily="18" charset="0"/>
              </a:rPr>
              <a:t>Lambda Execution Environment</a:t>
            </a:r>
          </a:p>
        </p:txBody>
      </p:sp>
      <p:pic>
        <p:nvPicPr>
          <p:cNvPr id="1026" name="Picture 2">
            <a:extLst>
              <a:ext uri="{FF2B5EF4-FFF2-40B4-BE49-F238E27FC236}">
                <a16:creationId xmlns:a16="http://schemas.microsoft.com/office/drawing/2014/main" id="{D5881C52-6082-6B39-173F-2C0A21E9E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3223802"/>
            <a:ext cx="11353800" cy="3407618"/>
          </a:xfrm>
          <a:prstGeom prst="rect">
            <a:avLst/>
          </a:prstGeom>
          <a:noFill/>
          <a:ln w="28575">
            <a:solidFill>
              <a:srgbClr val="D35807"/>
            </a:solidFill>
          </a:ln>
          <a:extLst>
            <a:ext uri="{909E8E84-426E-40DD-AFC4-6F175D3DCCD1}">
              <a14:hiddenFill xmlns:a14="http://schemas.microsoft.com/office/drawing/2010/main">
                <a:solidFill>
                  <a:srgbClr val="FFFFFF"/>
                </a:solidFill>
              </a14:hiddenFill>
            </a:ext>
          </a:extLst>
        </p:spPr>
      </p:pic>
      <p:pic>
        <p:nvPicPr>
          <p:cNvPr id="12" name="Picture 2" descr="AWS Lambda - Wikipedia">
            <a:extLst>
              <a:ext uri="{FF2B5EF4-FFF2-40B4-BE49-F238E27FC236}">
                <a16:creationId xmlns:a16="http://schemas.microsoft.com/office/drawing/2014/main" id="{1C11EA69-3B34-06BB-C4D0-1284B14C23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214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E7EA"/>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0F36FD5-A830-80C5-8330-4A6119228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2332343"/>
            <a:ext cx="11722100" cy="21933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CC5EAAE4-B46E-B964-F733-E77DA4EECC0F}"/>
              </a:ext>
            </a:extLst>
          </p:cNvPr>
          <p:cNvSpPr>
            <a:spLocks noGrp="1"/>
          </p:cNvSpPr>
          <p:nvPr>
            <p:ph type="title"/>
          </p:nvPr>
        </p:nvSpPr>
        <p:spPr>
          <a:xfrm>
            <a:off x="838200" y="835026"/>
            <a:ext cx="10515600" cy="521566"/>
          </a:xfrm>
        </p:spPr>
        <p:txBody>
          <a:bodyPr>
            <a:noAutofit/>
          </a:bodyPr>
          <a:lstStyle/>
          <a:p>
            <a:r>
              <a:rPr lang="en-US" sz="3500" b="1" dirty="0">
                <a:latin typeface="Times New Roman" panose="02020603050405020304" pitchFamily="18" charset="0"/>
                <a:cs typeface="Times New Roman" panose="02020603050405020304" pitchFamily="18" charset="0"/>
              </a:rPr>
              <a:t>Lambda Execution Environment Lifecycle</a:t>
            </a:r>
          </a:p>
        </p:txBody>
      </p:sp>
      <p:pic>
        <p:nvPicPr>
          <p:cNvPr id="6" name="Picture 2" descr="AWS Lambda - Wikipedia">
            <a:extLst>
              <a:ext uri="{FF2B5EF4-FFF2-40B4-BE49-F238E27FC236}">
                <a16:creationId xmlns:a16="http://schemas.microsoft.com/office/drawing/2014/main" id="{7F2BE29A-3FE1-AF07-169F-8754D6B0E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6218" y="207241"/>
            <a:ext cx="1087582" cy="108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140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1356</TotalTime>
  <Words>1946</Words>
  <Application>Microsoft Macintosh PowerPoint</Application>
  <PresentationFormat>Widescreen</PresentationFormat>
  <Paragraphs>163</Paragraphs>
  <Slides>21</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Amazon Ember</vt:lpstr>
      <vt:lpstr>AmazonEmber</vt:lpstr>
      <vt:lpstr>AmazonEmberBold</vt:lpstr>
      <vt:lpstr>Arial</vt:lpstr>
      <vt:lpstr>Calibri</vt:lpstr>
      <vt:lpstr>Calibri Light</vt:lpstr>
      <vt:lpstr>Söhne</vt:lpstr>
      <vt:lpstr>Symbol</vt:lpstr>
      <vt:lpstr>Times New Roman</vt:lpstr>
      <vt:lpstr>Wingdings</vt:lpstr>
      <vt:lpstr>Office Theme</vt:lpstr>
      <vt:lpstr>Microservices and AWS Lambda - Simplified</vt:lpstr>
      <vt:lpstr>PowerPoint Presentation</vt:lpstr>
      <vt:lpstr>PowerPoint Presentation</vt:lpstr>
      <vt:lpstr>PowerPoint Presentation</vt:lpstr>
      <vt:lpstr>AWS Lambda</vt:lpstr>
      <vt:lpstr>PowerPoint Presentation</vt:lpstr>
      <vt:lpstr>PowerPoint Presentation</vt:lpstr>
      <vt:lpstr>PowerPoint Presentation</vt:lpstr>
      <vt:lpstr>Lambda Execution Environment Lifecycle</vt:lpstr>
      <vt:lpstr>How it Works: File Processing</vt:lpstr>
      <vt:lpstr>How it Works: Web Applications</vt:lpstr>
      <vt:lpstr>Building Lambda Functions with Python</vt:lpstr>
      <vt:lpstr>Run a Serverless “Hello, World!”</vt:lpstr>
      <vt:lpstr>Run a Serverless “Hello, World!”</vt:lpstr>
      <vt:lpstr>Run a Serverless “Hello, World!”</vt:lpstr>
      <vt:lpstr>Run a Serverless “Hello, World!”</vt:lpstr>
      <vt:lpstr>Run a Serverless “Hello, World!”</vt:lpstr>
      <vt:lpstr>Run a Serverless “Hello, World!”</vt:lpstr>
      <vt:lpstr>Why AWS Lambda for Microservices?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and AWS Lambda - Simplified</dc:title>
  <dc:creator>Jishnu Srivastava</dc:creator>
  <cp:lastModifiedBy>Jishnu Srivastava</cp:lastModifiedBy>
  <cp:revision>23</cp:revision>
  <dcterms:created xsi:type="dcterms:W3CDTF">2023-01-25T14:17:22Z</dcterms:created>
  <dcterms:modified xsi:type="dcterms:W3CDTF">2023-02-02T17:05:42Z</dcterms:modified>
</cp:coreProperties>
</file>